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League Spartan" charset="1" panose="00000800000000000000"/>
      <p:regular r:id="rId41"/>
    </p:embeddedFont>
    <p:embeddedFont>
      <p:font typeface="Times New Roman Bold" charset="1" panose="02030802070405020303"/>
      <p:regular r:id="rId42"/>
    </p:embeddedFont>
    <p:embeddedFont>
      <p:font typeface="Times New Roman Medium" charset="1" panose="02030502070405020303"/>
      <p:regular r:id="rId43"/>
    </p:embeddedFont>
    <p:embeddedFont>
      <p:font typeface="Times New Roman" charset="1" panose="02030502070405020303"/>
      <p:regular r:id="rId44"/>
    </p:embeddedFont>
    <p:embeddedFont>
      <p:font typeface="Helvetica World" charset="1" panose="020B0500040000020004"/>
      <p:regular r:id="rId45"/>
    </p:embeddedFont>
    <p:embeddedFont>
      <p:font typeface="Courier New OS Bold" charset="1" panose="02070609020205020404"/>
      <p:regular r:id="rId46"/>
    </p:embeddedFont>
    <p:embeddedFont>
      <p:font typeface="Courier New OS" charset="1" panose="02070309020205020404"/>
      <p:regular r:id="rId47"/>
    </p:embeddedFont>
    <p:embeddedFont>
      <p:font typeface="TT Interphases" charset="1" panose="02000503020000020004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12" Target="../media/image80.svg" Type="http://schemas.openxmlformats.org/officeDocument/2006/relationships/image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87.png" Type="http://schemas.openxmlformats.org/officeDocument/2006/relationships/image"/><Relationship Id="rId7" Target="../media/image8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sv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png" Type="http://schemas.openxmlformats.org/officeDocument/2006/relationships/image"/><Relationship Id="rId4" Target="../media/image93.svg" Type="http://schemas.openxmlformats.org/officeDocument/2006/relationships/image"/><Relationship Id="rId5" Target="../media/image94.png" Type="http://schemas.openxmlformats.org/officeDocument/2006/relationships/image"/><Relationship Id="rId6" Target="../media/image95.svg" Type="http://schemas.openxmlformats.org/officeDocument/2006/relationships/image"/><Relationship Id="rId7" Target="../media/image96.png" Type="http://schemas.openxmlformats.org/officeDocument/2006/relationships/image"/><Relationship Id="rId8" Target="../media/image9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svg" Type="http://schemas.openxmlformats.org/officeDocument/2006/relationships/image"/><Relationship Id="rId4" Target="../media/image100.png" Type="http://schemas.openxmlformats.org/officeDocument/2006/relationships/image"/><Relationship Id="rId5" Target="../media/image101.svg" Type="http://schemas.openxmlformats.org/officeDocument/2006/relationships/image"/><Relationship Id="rId6" Target="../media/image102.png" Type="http://schemas.openxmlformats.org/officeDocument/2006/relationships/image"/><Relationship Id="rId7" Target="../media/image103.svg" Type="http://schemas.openxmlformats.org/officeDocument/2006/relationships/image"/><Relationship Id="rId8" Target="../media/image10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01.svg" Type="http://schemas.openxmlformats.org/officeDocument/2006/relationships/image"/><Relationship Id="rId4" Target="../media/image105.png" Type="http://schemas.openxmlformats.org/officeDocument/2006/relationships/image"/><Relationship Id="rId5" Target="../media/image106.png" Type="http://schemas.openxmlformats.org/officeDocument/2006/relationships/image"/><Relationship Id="rId6" Target="../media/image10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svg" Type="http://schemas.openxmlformats.org/officeDocument/2006/relationships/image"/><Relationship Id="rId4" Target="../media/image110.png" Type="http://schemas.openxmlformats.org/officeDocument/2006/relationships/image"/><Relationship Id="rId5" Target="../media/image111.png" Type="http://schemas.openxmlformats.org/officeDocument/2006/relationships/image"/><Relationship Id="rId6" Target="../media/image112.svg" Type="http://schemas.openxmlformats.org/officeDocument/2006/relationships/image"/><Relationship Id="rId7" Target="../media/image11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2.svg" Type="http://schemas.openxmlformats.org/officeDocument/2006/relationships/image"/><Relationship Id="rId11" Target="../media/image123.png" Type="http://schemas.openxmlformats.org/officeDocument/2006/relationships/image"/><Relationship Id="rId12" Target="../media/image124.svg" Type="http://schemas.openxmlformats.org/officeDocument/2006/relationships/image"/><Relationship Id="rId2" Target="../media/image114.png" Type="http://schemas.openxmlformats.org/officeDocument/2006/relationships/image"/><Relationship Id="rId3" Target="../media/image115.svg" Type="http://schemas.openxmlformats.org/officeDocument/2006/relationships/image"/><Relationship Id="rId4" Target="../media/image116.png" Type="http://schemas.openxmlformats.org/officeDocument/2006/relationships/image"/><Relationship Id="rId5" Target="../media/image117.svg" Type="http://schemas.openxmlformats.org/officeDocument/2006/relationships/image"/><Relationship Id="rId6" Target="../media/image118.png" Type="http://schemas.openxmlformats.org/officeDocument/2006/relationships/image"/><Relationship Id="rId7" Target="../media/image119.png" Type="http://schemas.openxmlformats.org/officeDocument/2006/relationships/image"/><Relationship Id="rId8" Target="../media/image120.png" Type="http://schemas.openxmlformats.org/officeDocument/2006/relationships/image"/><Relationship Id="rId9" Target="../media/image12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5.png" Type="http://schemas.openxmlformats.org/officeDocument/2006/relationships/image"/><Relationship Id="rId3" Target="../media/image126.svg" Type="http://schemas.openxmlformats.org/officeDocument/2006/relationships/image"/><Relationship Id="rId4" Target="../media/image102.png" Type="http://schemas.openxmlformats.org/officeDocument/2006/relationships/image"/><Relationship Id="rId5" Target="../media/image103.svg" Type="http://schemas.openxmlformats.org/officeDocument/2006/relationships/image"/><Relationship Id="rId6" Target="../media/image127.png" Type="http://schemas.openxmlformats.org/officeDocument/2006/relationships/image"/><Relationship Id="rId7" Target="../media/image12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9.png" Type="http://schemas.openxmlformats.org/officeDocument/2006/relationships/image"/><Relationship Id="rId3" Target="../media/image125.png" Type="http://schemas.openxmlformats.org/officeDocument/2006/relationships/image"/><Relationship Id="rId4" Target="../media/image126.svg" Type="http://schemas.openxmlformats.org/officeDocument/2006/relationships/image"/><Relationship Id="rId5" Target="../media/image13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1.png" Type="http://schemas.openxmlformats.org/officeDocument/2006/relationships/image"/><Relationship Id="rId5" Target="../media/image132.svg" Type="http://schemas.openxmlformats.org/officeDocument/2006/relationships/image"/><Relationship Id="rId6" Target="../media/image13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4.png" Type="http://schemas.openxmlformats.org/officeDocument/2006/relationships/image"/><Relationship Id="rId3" Target="../media/image135.svg" Type="http://schemas.openxmlformats.org/officeDocument/2006/relationships/image"/><Relationship Id="rId4" Target="../media/image13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7.png" Type="http://schemas.openxmlformats.org/officeDocument/2006/relationships/image"/><Relationship Id="rId3" Target="../media/image138.svg" Type="http://schemas.openxmlformats.org/officeDocument/2006/relationships/image"/><Relationship Id="rId4" Target="../media/image139.png" Type="http://schemas.openxmlformats.org/officeDocument/2006/relationships/image"/><Relationship Id="rId5" Target="../media/image14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1.png" Type="http://schemas.openxmlformats.org/officeDocument/2006/relationships/image"/><Relationship Id="rId3" Target="../media/image14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3.png" Type="http://schemas.openxmlformats.org/officeDocument/2006/relationships/image"/><Relationship Id="rId3" Target="../media/image144.sv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90091" y="4710601"/>
            <a:ext cx="2484912" cy="1816245"/>
          </a:xfrm>
          <a:custGeom>
            <a:avLst/>
            <a:gdLst/>
            <a:ahLst/>
            <a:cxnLst/>
            <a:rect r="r" b="b" t="t" l="l"/>
            <a:pathLst>
              <a:path h="1816245" w="2484912">
                <a:moveTo>
                  <a:pt x="0" y="0"/>
                </a:moveTo>
                <a:lnTo>
                  <a:pt x="2484912" y="0"/>
                </a:lnTo>
                <a:lnTo>
                  <a:pt x="2484912" y="1816245"/>
                </a:lnTo>
                <a:lnTo>
                  <a:pt x="0" y="181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81987" y="4677155"/>
            <a:ext cx="2155360" cy="1849691"/>
          </a:xfrm>
          <a:custGeom>
            <a:avLst/>
            <a:gdLst/>
            <a:ahLst/>
            <a:cxnLst/>
            <a:rect r="r" b="b" t="t" l="l"/>
            <a:pathLst>
              <a:path h="1849691" w="2155360">
                <a:moveTo>
                  <a:pt x="0" y="0"/>
                </a:moveTo>
                <a:lnTo>
                  <a:pt x="2155360" y="0"/>
                </a:lnTo>
                <a:lnTo>
                  <a:pt x="2155360" y="1849691"/>
                </a:lnTo>
                <a:lnTo>
                  <a:pt x="0" y="1849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2547" y="2857500"/>
            <a:ext cx="2281391" cy="2057400"/>
          </a:xfrm>
          <a:custGeom>
            <a:avLst/>
            <a:gdLst/>
            <a:ahLst/>
            <a:cxnLst/>
            <a:rect r="r" b="b" t="t" l="l"/>
            <a:pathLst>
              <a:path h="2057400" w="2281391">
                <a:moveTo>
                  <a:pt x="0" y="0"/>
                </a:moveTo>
                <a:lnTo>
                  <a:pt x="2281391" y="0"/>
                </a:lnTo>
                <a:lnTo>
                  <a:pt x="228139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84947" y="3009900"/>
            <a:ext cx="2281391" cy="2057400"/>
          </a:xfrm>
          <a:custGeom>
            <a:avLst/>
            <a:gdLst/>
            <a:ahLst/>
            <a:cxnLst/>
            <a:rect r="r" b="b" t="t" l="l"/>
            <a:pathLst>
              <a:path h="2057400" w="2281391">
                <a:moveTo>
                  <a:pt x="0" y="0"/>
                </a:moveTo>
                <a:lnTo>
                  <a:pt x="2281391" y="0"/>
                </a:lnTo>
                <a:lnTo>
                  <a:pt x="228139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37347" y="3162300"/>
            <a:ext cx="2281391" cy="2057400"/>
          </a:xfrm>
          <a:custGeom>
            <a:avLst/>
            <a:gdLst/>
            <a:ahLst/>
            <a:cxnLst/>
            <a:rect r="r" b="b" t="t" l="l"/>
            <a:pathLst>
              <a:path h="2057400" w="2281391">
                <a:moveTo>
                  <a:pt x="0" y="0"/>
                </a:moveTo>
                <a:lnTo>
                  <a:pt x="2281391" y="0"/>
                </a:lnTo>
                <a:lnTo>
                  <a:pt x="228139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43726" y="4935965"/>
            <a:ext cx="2484912" cy="1816245"/>
          </a:xfrm>
          <a:custGeom>
            <a:avLst/>
            <a:gdLst/>
            <a:ahLst/>
            <a:cxnLst/>
            <a:rect r="r" b="b" t="t" l="l"/>
            <a:pathLst>
              <a:path h="1816245" w="2484912">
                <a:moveTo>
                  <a:pt x="0" y="0"/>
                </a:moveTo>
                <a:lnTo>
                  <a:pt x="2484912" y="0"/>
                </a:lnTo>
                <a:lnTo>
                  <a:pt x="2484912" y="1816245"/>
                </a:lnTo>
                <a:lnTo>
                  <a:pt x="0" y="181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91326" y="4783565"/>
            <a:ext cx="2484912" cy="1816245"/>
          </a:xfrm>
          <a:custGeom>
            <a:avLst/>
            <a:gdLst/>
            <a:ahLst/>
            <a:cxnLst/>
            <a:rect r="r" b="b" t="t" l="l"/>
            <a:pathLst>
              <a:path h="1816245" w="2484912">
                <a:moveTo>
                  <a:pt x="0" y="0"/>
                </a:moveTo>
                <a:lnTo>
                  <a:pt x="2484912" y="0"/>
                </a:lnTo>
                <a:lnTo>
                  <a:pt x="2484912" y="1816245"/>
                </a:lnTo>
                <a:lnTo>
                  <a:pt x="0" y="181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037919" y="2857500"/>
            <a:ext cx="12934041" cy="4572000"/>
            <a:chOff x="0" y="0"/>
            <a:chExt cx="17245388" cy="60960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285875"/>
              <a:ext cx="17245388" cy="481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99"/>
                </a:lnSpc>
              </a:pPr>
              <a:r>
                <a:rPr lang="en-US" sz="29999" spc="-599">
                  <a:solidFill>
                    <a:srgbClr val="0079A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SQL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446375" y="3926945"/>
              <a:ext cx="8799013" cy="590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34"/>
                </a:lnSpc>
              </a:pPr>
              <a:r>
                <a:rPr lang="en-US" b="true" sz="3099" spc="-61">
                  <a:solidFill>
                    <a:srgbClr val="1D1D1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SPEAK THE LANGUAGE OF DATA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0" y="6396059"/>
            <a:ext cx="429394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32312" y="2778153"/>
            <a:ext cx="4027242" cy="4012597"/>
          </a:xfrm>
          <a:custGeom>
            <a:avLst/>
            <a:gdLst/>
            <a:ahLst/>
            <a:cxnLst/>
            <a:rect r="r" b="b" t="t" l="l"/>
            <a:pathLst>
              <a:path h="4012597" w="4027242">
                <a:moveTo>
                  <a:pt x="0" y="0"/>
                </a:moveTo>
                <a:lnTo>
                  <a:pt x="4027242" y="0"/>
                </a:lnTo>
                <a:lnTo>
                  <a:pt x="4027242" y="4012597"/>
                </a:lnTo>
                <a:lnTo>
                  <a:pt x="0" y="4012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086801">
            <a:off x="13339115" y="-166091"/>
            <a:ext cx="6104030" cy="4408226"/>
          </a:xfrm>
          <a:custGeom>
            <a:avLst/>
            <a:gdLst/>
            <a:ahLst/>
            <a:cxnLst/>
            <a:rect r="r" b="b" t="t" l="l"/>
            <a:pathLst>
              <a:path h="4408226" w="6104030">
                <a:moveTo>
                  <a:pt x="0" y="0"/>
                </a:moveTo>
                <a:lnTo>
                  <a:pt x="6104029" y="0"/>
                </a:lnTo>
                <a:lnTo>
                  <a:pt x="6104029" y="4408225"/>
                </a:lnTo>
                <a:lnTo>
                  <a:pt x="0" y="4408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834063">
            <a:off x="14710420" y="329460"/>
            <a:ext cx="4756416" cy="4408226"/>
          </a:xfrm>
          <a:custGeom>
            <a:avLst/>
            <a:gdLst/>
            <a:ahLst/>
            <a:cxnLst/>
            <a:rect r="r" b="b" t="t" l="l"/>
            <a:pathLst>
              <a:path h="4408226" w="4756416">
                <a:moveTo>
                  <a:pt x="0" y="0"/>
                </a:moveTo>
                <a:lnTo>
                  <a:pt x="4756416" y="0"/>
                </a:lnTo>
                <a:lnTo>
                  <a:pt x="4756416" y="4408225"/>
                </a:lnTo>
                <a:lnTo>
                  <a:pt x="0" y="4408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655781">
            <a:off x="13175868" y="-785445"/>
            <a:ext cx="5090124" cy="5863663"/>
          </a:xfrm>
          <a:custGeom>
            <a:avLst/>
            <a:gdLst/>
            <a:ahLst/>
            <a:cxnLst/>
            <a:rect r="r" b="b" t="t" l="l"/>
            <a:pathLst>
              <a:path h="5863663" w="5090124">
                <a:moveTo>
                  <a:pt x="0" y="0"/>
                </a:moveTo>
                <a:lnTo>
                  <a:pt x="5090124" y="0"/>
                </a:lnTo>
                <a:lnTo>
                  <a:pt x="5090124" y="5863662"/>
                </a:lnTo>
                <a:lnTo>
                  <a:pt x="0" y="58636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686182" y="6609335"/>
            <a:ext cx="8230320" cy="45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5"/>
              </a:lnSpc>
            </a:pPr>
            <a:r>
              <a:rPr lang="en-US" sz="1722" b="true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BY </a:t>
            </a:r>
          </a:p>
          <a:p>
            <a:pPr algn="l">
              <a:lnSpc>
                <a:spcPts val="1515"/>
              </a:lnSpc>
            </a:pPr>
            <a:r>
              <a:rPr lang="en-US" sz="1722" b="true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DEVADHARSHINI RADHAKRISHNAN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3067" y="1653856"/>
            <a:ext cx="15161867" cy="769238"/>
            <a:chOff x="0" y="0"/>
            <a:chExt cx="3993249" cy="202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93249" cy="202598"/>
            </a:xfrm>
            <a:custGeom>
              <a:avLst/>
              <a:gdLst/>
              <a:ahLst/>
              <a:cxnLst/>
              <a:rect r="r" b="b" t="t" l="l"/>
              <a:pathLst>
                <a:path h="202598" w="3993249">
                  <a:moveTo>
                    <a:pt x="0" y="0"/>
                  </a:moveTo>
                  <a:lnTo>
                    <a:pt x="3993249" y="0"/>
                  </a:lnTo>
                  <a:lnTo>
                    <a:pt x="3993249" y="202598"/>
                  </a:lnTo>
                  <a:lnTo>
                    <a:pt x="0" y="202598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993249" cy="288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DDL - Data Definition Language, Used for defining, altering and deleting database structures such as tables, indexa and schemas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657628"/>
            <a:ext cx="5037956" cy="1485178"/>
          </a:xfrm>
          <a:custGeom>
            <a:avLst/>
            <a:gdLst/>
            <a:ahLst/>
            <a:cxnLst/>
            <a:rect r="r" b="b" t="t" l="l"/>
            <a:pathLst>
              <a:path h="1485178" w="5037956">
                <a:moveTo>
                  <a:pt x="0" y="0"/>
                </a:moveTo>
                <a:lnTo>
                  <a:pt x="5037956" y="0"/>
                </a:lnTo>
                <a:lnTo>
                  <a:pt x="5037956" y="1485178"/>
                </a:lnTo>
                <a:lnTo>
                  <a:pt x="0" y="1485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3067" y="4607078"/>
            <a:ext cx="15161867" cy="769238"/>
            <a:chOff x="0" y="0"/>
            <a:chExt cx="3993249" cy="2025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93249" cy="202598"/>
            </a:xfrm>
            <a:custGeom>
              <a:avLst/>
              <a:gdLst/>
              <a:ahLst/>
              <a:cxnLst/>
              <a:rect r="r" b="b" t="t" l="l"/>
              <a:pathLst>
                <a:path h="202598" w="3993249">
                  <a:moveTo>
                    <a:pt x="0" y="0"/>
                  </a:moveTo>
                  <a:lnTo>
                    <a:pt x="3993249" y="0"/>
                  </a:lnTo>
                  <a:lnTo>
                    <a:pt x="3993249" y="202598"/>
                  </a:lnTo>
                  <a:lnTo>
                    <a:pt x="0" y="202598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3993249" cy="288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DML - Data Manipulation Language, Manipluation of data present in the database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4000" y="5710101"/>
            <a:ext cx="6352934" cy="910815"/>
          </a:xfrm>
          <a:custGeom>
            <a:avLst/>
            <a:gdLst/>
            <a:ahLst/>
            <a:cxnLst/>
            <a:rect r="r" b="b" t="t" l="l"/>
            <a:pathLst>
              <a:path h="910815" w="6352934">
                <a:moveTo>
                  <a:pt x="0" y="0"/>
                </a:moveTo>
                <a:lnTo>
                  <a:pt x="6352934" y="0"/>
                </a:lnTo>
                <a:lnTo>
                  <a:pt x="6352934" y="910815"/>
                </a:lnTo>
                <a:lnTo>
                  <a:pt x="0" y="910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63067" y="6859041"/>
            <a:ext cx="15161867" cy="815340"/>
            <a:chOff x="0" y="0"/>
            <a:chExt cx="3993249" cy="2147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93249" cy="214740"/>
            </a:xfrm>
            <a:custGeom>
              <a:avLst/>
              <a:gdLst/>
              <a:ahLst/>
              <a:cxnLst/>
              <a:rect r="r" b="b" t="t" l="l"/>
              <a:pathLst>
                <a:path h="214740" w="3993249">
                  <a:moveTo>
                    <a:pt x="0" y="0"/>
                  </a:moveTo>
                  <a:lnTo>
                    <a:pt x="3993249" y="0"/>
                  </a:lnTo>
                  <a:lnTo>
                    <a:pt x="3993249" y="214740"/>
                  </a:lnTo>
                  <a:lnTo>
                    <a:pt x="0" y="214740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3993249" cy="30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DQL - Data Query Language, Get some schema relation based on the query passed to it. This command allows getting the data out of the database to perform operations with it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144000" y="7845918"/>
            <a:ext cx="4779753" cy="787226"/>
          </a:xfrm>
          <a:custGeom>
            <a:avLst/>
            <a:gdLst/>
            <a:ahLst/>
            <a:cxnLst/>
            <a:rect r="r" b="b" t="t" l="l"/>
            <a:pathLst>
              <a:path h="787226" w="4779753">
                <a:moveTo>
                  <a:pt x="0" y="0"/>
                </a:moveTo>
                <a:lnTo>
                  <a:pt x="4779753" y="0"/>
                </a:lnTo>
                <a:lnTo>
                  <a:pt x="4779753" y="787226"/>
                </a:lnTo>
                <a:lnTo>
                  <a:pt x="0" y="787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3841" b="-25529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547488" y="7912506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3" y="0"/>
                </a:lnTo>
                <a:lnTo>
                  <a:pt x="6299043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63067" y="2571903"/>
            <a:ext cx="7091003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- Create database or its ojects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(tables, index, functions, views, store, procedure and triggers)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 - Delete the objects from the database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 - Alter or modify the structure of the database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TRUNCATE - Remove all the records from a tables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3067" y="5528716"/>
            <a:ext cx="7091003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 – Insert data into table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- Update existing data within a table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- Delete records from the database table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3067" y="7826781"/>
            <a:ext cx="7091003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- It is used to retrive data from the database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- Indicates the table from which to retrive data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57956"/>
            <a:ext cx="8656717" cy="99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3"/>
              </a:lnSpc>
            </a:pPr>
            <a:r>
              <a:rPr lang="en-US" sz="709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SQL COMMAND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941985" y="8804681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3" y="0"/>
                </a:lnTo>
                <a:lnTo>
                  <a:pt x="6299043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9419578"/>
            <a:ext cx="6517228" cy="4394005"/>
          </a:xfrm>
          <a:custGeom>
            <a:avLst/>
            <a:gdLst/>
            <a:ahLst/>
            <a:cxnLst/>
            <a:rect r="r" b="b" t="t" l="l"/>
            <a:pathLst>
              <a:path h="4394005" w="6517228">
                <a:moveTo>
                  <a:pt x="0" y="0"/>
                </a:moveTo>
                <a:lnTo>
                  <a:pt x="6517228" y="0"/>
                </a:lnTo>
                <a:lnTo>
                  <a:pt x="6517228" y="4394005"/>
                </a:lnTo>
                <a:lnTo>
                  <a:pt x="0" y="4394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669762">
            <a:off x="13743234" y="597692"/>
            <a:ext cx="6517228" cy="4394005"/>
          </a:xfrm>
          <a:custGeom>
            <a:avLst/>
            <a:gdLst/>
            <a:ahLst/>
            <a:cxnLst/>
            <a:rect r="r" b="b" t="t" l="l"/>
            <a:pathLst>
              <a:path h="4394005" w="6517228">
                <a:moveTo>
                  <a:pt x="0" y="0"/>
                </a:moveTo>
                <a:lnTo>
                  <a:pt x="6517228" y="0"/>
                </a:lnTo>
                <a:lnTo>
                  <a:pt x="6517228" y="4394005"/>
                </a:lnTo>
                <a:lnTo>
                  <a:pt x="0" y="4394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3067" y="2026531"/>
            <a:ext cx="15161867" cy="769238"/>
            <a:chOff x="0" y="0"/>
            <a:chExt cx="3993249" cy="202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93249" cy="202598"/>
            </a:xfrm>
            <a:custGeom>
              <a:avLst/>
              <a:gdLst/>
              <a:ahLst/>
              <a:cxnLst/>
              <a:rect r="r" b="b" t="t" l="l"/>
              <a:pathLst>
                <a:path h="202598" w="3993249">
                  <a:moveTo>
                    <a:pt x="0" y="0"/>
                  </a:moveTo>
                  <a:lnTo>
                    <a:pt x="3993249" y="0"/>
                  </a:lnTo>
                  <a:lnTo>
                    <a:pt x="3993249" y="202598"/>
                  </a:lnTo>
                  <a:lnTo>
                    <a:pt x="0" y="202598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993249" cy="288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DCL - Data Control Language ,control the access of data stored in a database, controlling privileges in the database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63067" y="2944579"/>
            <a:ext cx="7091003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GRANT - Grants permission to one or more users to perform specific tasks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REVOKE -withdraws the access permission given by the GRANT statement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63067" y="4753606"/>
            <a:ext cx="15161867" cy="815340"/>
            <a:chOff x="0" y="0"/>
            <a:chExt cx="3993249" cy="2147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93249" cy="214740"/>
            </a:xfrm>
            <a:custGeom>
              <a:avLst/>
              <a:gdLst/>
              <a:ahLst/>
              <a:cxnLst/>
              <a:rect r="r" b="b" t="t" l="l"/>
              <a:pathLst>
                <a:path h="214740" w="3993249">
                  <a:moveTo>
                    <a:pt x="0" y="0"/>
                  </a:moveTo>
                  <a:lnTo>
                    <a:pt x="3993249" y="0"/>
                  </a:lnTo>
                  <a:lnTo>
                    <a:pt x="3993249" y="214740"/>
                  </a:lnTo>
                  <a:lnTo>
                    <a:pt x="0" y="214740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3993249" cy="30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TCL - Transaction Control Language, manage transactions in the database. manage the chnage made to the data in a table by DML statement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63067" y="5901391"/>
            <a:ext cx="7091003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 - saves any transaction into the database permanently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ROLL BACK - restores the database to last commit state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1D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SAVEPOINT - temporarily save a transaction so that you can rollback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384839" y="3101599"/>
            <a:ext cx="7233679" cy="1042408"/>
          </a:xfrm>
          <a:custGeom>
            <a:avLst/>
            <a:gdLst/>
            <a:ahLst/>
            <a:cxnLst/>
            <a:rect r="r" b="b" t="t" l="l"/>
            <a:pathLst>
              <a:path h="1042408" w="7233679">
                <a:moveTo>
                  <a:pt x="0" y="0"/>
                </a:moveTo>
                <a:lnTo>
                  <a:pt x="7233679" y="0"/>
                </a:lnTo>
                <a:lnTo>
                  <a:pt x="7233679" y="1042407"/>
                </a:lnTo>
                <a:lnTo>
                  <a:pt x="0" y="1042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94188" y="5873746"/>
            <a:ext cx="5659654" cy="2386723"/>
          </a:xfrm>
          <a:custGeom>
            <a:avLst/>
            <a:gdLst/>
            <a:ahLst/>
            <a:cxnLst/>
            <a:rect r="r" b="b" t="t" l="l"/>
            <a:pathLst>
              <a:path h="2386723" w="5659654">
                <a:moveTo>
                  <a:pt x="0" y="0"/>
                </a:moveTo>
                <a:lnTo>
                  <a:pt x="5659654" y="0"/>
                </a:lnTo>
                <a:lnTo>
                  <a:pt x="5659654" y="2386723"/>
                </a:lnTo>
                <a:lnTo>
                  <a:pt x="0" y="2386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8049" y="1114425"/>
            <a:ext cx="8356139" cy="95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2"/>
              </a:lnSpc>
            </a:pPr>
            <a:r>
              <a:rPr lang="en-US" sz="68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SQL COMMAND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547488" y="7912506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3" y="0"/>
                </a:lnTo>
                <a:lnTo>
                  <a:pt x="6299043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941985" y="8804681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3" y="0"/>
                </a:lnTo>
                <a:lnTo>
                  <a:pt x="6299043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9419578"/>
            <a:ext cx="6517228" cy="4394005"/>
          </a:xfrm>
          <a:custGeom>
            <a:avLst/>
            <a:gdLst/>
            <a:ahLst/>
            <a:cxnLst/>
            <a:rect r="r" b="b" t="t" l="l"/>
            <a:pathLst>
              <a:path h="4394005" w="6517228">
                <a:moveTo>
                  <a:pt x="0" y="0"/>
                </a:moveTo>
                <a:lnTo>
                  <a:pt x="6517228" y="0"/>
                </a:lnTo>
                <a:lnTo>
                  <a:pt x="6517228" y="4394005"/>
                </a:lnTo>
                <a:lnTo>
                  <a:pt x="0" y="4394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181711">
            <a:off x="15344119" y="-1066299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4" y="0"/>
                </a:lnTo>
                <a:lnTo>
                  <a:pt x="6299044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7317" y="6218786"/>
            <a:ext cx="6302867" cy="4068214"/>
          </a:xfrm>
          <a:custGeom>
            <a:avLst/>
            <a:gdLst/>
            <a:ahLst/>
            <a:cxnLst/>
            <a:rect r="r" b="b" t="t" l="l"/>
            <a:pathLst>
              <a:path h="4068214" w="6302867">
                <a:moveTo>
                  <a:pt x="0" y="0"/>
                </a:moveTo>
                <a:lnTo>
                  <a:pt x="6302867" y="0"/>
                </a:lnTo>
                <a:lnTo>
                  <a:pt x="6302867" y="4068214"/>
                </a:lnTo>
                <a:lnTo>
                  <a:pt x="0" y="4068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67535" y="-2057400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49973" y="-1475406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4" y="0"/>
                </a:lnTo>
                <a:lnTo>
                  <a:pt x="4618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92022" y="-1066673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4" y="0"/>
                </a:lnTo>
                <a:lnTo>
                  <a:pt x="4618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38671" y="6103346"/>
            <a:ext cx="5885517" cy="3610329"/>
          </a:xfrm>
          <a:custGeom>
            <a:avLst/>
            <a:gdLst/>
            <a:ahLst/>
            <a:cxnLst/>
            <a:rect r="r" b="b" t="t" l="l"/>
            <a:pathLst>
              <a:path h="3610329" w="5885517">
                <a:moveTo>
                  <a:pt x="0" y="0"/>
                </a:moveTo>
                <a:lnTo>
                  <a:pt x="5885517" y="0"/>
                </a:lnTo>
                <a:lnTo>
                  <a:pt x="5885517" y="3610328"/>
                </a:lnTo>
                <a:lnTo>
                  <a:pt x="0" y="3610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25532" y="1038352"/>
            <a:ext cx="10483845" cy="10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3698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CLAUSES FOR QUERYING AND FILTERING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9297" y="2253147"/>
            <a:ext cx="15129405" cy="405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567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- filters rows before any grouping or aggregation is done </a:t>
            </a:r>
          </a:p>
          <a:p>
            <a:pPr algn="l">
              <a:lnSpc>
                <a:spcPts val="3594"/>
              </a:lnSpc>
            </a:pPr>
            <a:r>
              <a:rPr lang="en-US" sz="2567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BY - group rows that have the same values in specified columns. often used with aggregate functions </a:t>
            </a:r>
          </a:p>
          <a:p>
            <a:pPr algn="l">
              <a:lnSpc>
                <a:spcPts val="3594"/>
              </a:lnSpc>
            </a:pPr>
            <a:r>
              <a:rPr lang="en-US" sz="2567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HAVING - filters the results of group by based on sggregate conditions </a:t>
            </a:r>
          </a:p>
          <a:p>
            <a:pPr algn="l">
              <a:lnSpc>
                <a:spcPts val="3594"/>
              </a:lnSpc>
            </a:pPr>
            <a:r>
              <a:rPr lang="en-US" sz="2567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BY - sorts the results set by one or more columns. default is ascending (ASC) use DSC for descending </a:t>
            </a:r>
          </a:p>
          <a:p>
            <a:pPr algn="l">
              <a:lnSpc>
                <a:spcPts val="3594"/>
              </a:lnSpc>
            </a:pPr>
            <a:r>
              <a:rPr lang="en-US" sz="2567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 - restricts the number of rows returned in the result set </a:t>
            </a:r>
          </a:p>
          <a:p>
            <a:pPr algn="l">
              <a:lnSpc>
                <a:spcPts val="3594"/>
              </a:lnSpc>
            </a:pPr>
            <a:r>
              <a:rPr lang="en-US" sz="2567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DISTINCT - remove duplicate rows from the result set</a:t>
            </a:r>
          </a:p>
          <a:p>
            <a:pPr algn="l">
              <a:lnSpc>
                <a:spcPts val="3594"/>
              </a:lnSpc>
            </a:pPr>
            <a:r>
              <a:rPr lang="en-US" sz="2567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OFFSET -  Skips a specific number of rows before returning result</a:t>
            </a:r>
          </a:p>
          <a:p>
            <a:pPr algn="l">
              <a:lnSpc>
                <a:spcPts val="359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1245" y="3609354"/>
            <a:ext cx="10378055" cy="3897786"/>
          </a:xfrm>
          <a:custGeom>
            <a:avLst/>
            <a:gdLst/>
            <a:ahLst/>
            <a:cxnLst/>
            <a:rect r="r" b="b" t="t" l="l"/>
            <a:pathLst>
              <a:path h="3897786" w="10378055">
                <a:moveTo>
                  <a:pt x="0" y="0"/>
                </a:moveTo>
                <a:lnTo>
                  <a:pt x="10378055" y="0"/>
                </a:lnTo>
                <a:lnTo>
                  <a:pt x="10378055" y="3897786"/>
                </a:lnTo>
                <a:lnTo>
                  <a:pt x="0" y="3897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63853" y="1727831"/>
            <a:ext cx="8261371" cy="1088222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5978673" y="-1179522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4" y="0"/>
                </a:lnTo>
                <a:lnTo>
                  <a:pt x="4618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08748" y="2887653"/>
            <a:ext cx="10539441" cy="41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4"/>
              </a:lnSpc>
            </a:pPr>
            <a:r>
              <a:rPr lang="en-US" b="true" sz="2422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Constraints ensure database integrity and accuracy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415609" y="-998694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29312" y="-1890348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91925" y="7679207"/>
            <a:ext cx="3447803" cy="2607793"/>
          </a:xfrm>
          <a:custGeom>
            <a:avLst/>
            <a:gdLst/>
            <a:ahLst/>
            <a:cxnLst/>
            <a:rect r="r" b="b" t="t" l="l"/>
            <a:pathLst>
              <a:path h="2607793" w="3447803">
                <a:moveTo>
                  <a:pt x="0" y="0"/>
                </a:moveTo>
                <a:lnTo>
                  <a:pt x="3447802" y="0"/>
                </a:lnTo>
                <a:lnTo>
                  <a:pt x="3447802" y="2607793"/>
                </a:lnTo>
                <a:lnTo>
                  <a:pt x="0" y="2607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54886" y="954078"/>
            <a:ext cx="8627237" cy="168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15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TYPE OF CONSTRAINTS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203" y="5619442"/>
            <a:ext cx="6995969" cy="2038658"/>
          </a:xfrm>
          <a:custGeom>
            <a:avLst/>
            <a:gdLst/>
            <a:ahLst/>
            <a:cxnLst/>
            <a:rect r="r" b="b" t="t" l="l"/>
            <a:pathLst>
              <a:path h="2038658" w="6995969">
                <a:moveTo>
                  <a:pt x="0" y="0"/>
                </a:moveTo>
                <a:lnTo>
                  <a:pt x="6995969" y="0"/>
                </a:lnTo>
                <a:lnTo>
                  <a:pt x="6995969" y="2038658"/>
                </a:lnTo>
                <a:lnTo>
                  <a:pt x="0" y="203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1855" y="6186694"/>
            <a:ext cx="7032245" cy="777044"/>
          </a:xfrm>
          <a:custGeom>
            <a:avLst/>
            <a:gdLst/>
            <a:ahLst/>
            <a:cxnLst/>
            <a:rect r="r" b="b" t="t" l="l"/>
            <a:pathLst>
              <a:path h="777044" w="7032245">
                <a:moveTo>
                  <a:pt x="0" y="0"/>
                </a:moveTo>
                <a:lnTo>
                  <a:pt x="7032245" y="0"/>
                </a:lnTo>
                <a:lnTo>
                  <a:pt x="7032245" y="777043"/>
                </a:lnTo>
                <a:lnTo>
                  <a:pt x="0" y="777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77909" y="7200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30309" y="73533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82709" y="75057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5109" y="76581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87509" y="78105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39909" y="7962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478549" y="-120343"/>
            <a:ext cx="3086100" cy="10407343"/>
            <a:chOff x="0" y="0"/>
            <a:chExt cx="812800" cy="27410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741028"/>
            </a:xfrm>
            <a:custGeom>
              <a:avLst/>
              <a:gdLst/>
              <a:ahLst/>
              <a:cxnLst/>
              <a:rect r="r" b="b" t="t" l="l"/>
              <a:pathLst>
                <a:path h="27410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41028"/>
                  </a:lnTo>
                  <a:lnTo>
                    <a:pt x="0" y="2741028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812800" cy="2836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79176" y="1498907"/>
            <a:ext cx="10337715" cy="787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5713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AGGREGATE FUNCTIONS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3729" y="2267244"/>
            <a:ext cx="7965360" cy="287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a calculation on a set of values.</a:t>
            </a:r>
          </a:p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a single summarized ewsult (e.g., total, average,count)</a:t>
            </a:r>
          </a:p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used with the GROUP BY caaluse to work with group of data</a:t>
            </a:r>
          </a:p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data efficiently, get summarized insights and usefull for reporting and dashboards</a:t>
            </a:r>
          </a:p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in multiple rows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16891" y="1375082"/>
            <a:ext cx="594240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COMMON SQL AGGREGATE FUNCTION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60245" y="1888162"/>
            <a:ext cx="4987647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MIN() - Return the smallest value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MAX() - Return the largest value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COUNT() - Return the number of rows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SUM() - Returns the total sum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AVG() - Returns the average value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5724525"/>
            <a:ext cx="3909653" cy="43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7"/>
              </a:lnSpc>
            </a:pPr>
            <a:r>
              <a:rPr lang="en-US" sz="3031" spc="-14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group by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98907"/>
            <a:ext cx="10337715" cy="787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5713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NUMERIC FUNCTIONS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36345" y="1978797"/>
            <a:ext cx="6575355" cy="723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ABS(x) - Returns the absolute (positive) value of the number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ROUND(x,d) - Rounds a number x to d decimal places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TRUNCATE(x,d) - Truncates a number od x to d decimal places without rounding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SORT(x) - Returns the square root of x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POWER(x,y) - Returns x raised to the power of y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CEIL(x) or CEILING(x) - Returns the smallest integer greater than or equal to x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FLOOR(x) - Returns the largest integer less than or equal to x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MOD(x,y) - Returns the remainder when x is divided by y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SIGN(x) - Returns -1 if x is negative , 0 if zero, i if possitive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RAND() - Returns a random decimal between 0 to 1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PI() - Returns the value of pi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625609" y="7455293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78009" y="7607693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30409" y="7760093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82809" y="7912493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35209" y="8064893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87609" y="8217293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82590" y="4274640"/>
            <a:ext cx="7191270" cy="5440860"/>
          </a:xfrm>
          <a:custGeom>
            <a:avLst/>
            <a:gdLst/>
            <a:ahLst/>
            <a:cxnLst/>
            <a:rect r="r" b="b" t="t" l="l"/>
            <a:pathLst>
              <a:path h="5440860" w="7191270">
                <a:moveTo>
                  <a:pt x="0" y="0"/>
                </a:moveTo>
                <a:lnTo>
                  <a:pt x="7191271" y="0"/>
                </a:lnTo>
                <a:lnTo>
                  <a:pt x="7191271" y="5440860"/>
                </a:lnTo>
                <a:lnTo>
                  <a:pt x="0" y="544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3729" y="2458686"/>
            <a:ext cx="7965360" cy="146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Performing mathematical and arithmetic operations in numeric data </a:t>
            </a:r>
          </a:p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us to manipulate numbers, perform calculation and aggregate data for purpose of reporting and analysis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56147" y="1375082"/>
            <a:ext cx="546389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COMMON SQL NUMERIC FUNCTION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2478549" y="-120343"/>
            <a:ext cx="3086100" cy="10407343"/>
            <a:chOff x="0" y="0"/>
            <a:chExt cx="812800" cy="27410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741028"/>
            </a:xfrm>
            <a:custGeom>
              <a:avLst/>
              <a:gdLst/>
              <a:ahLst/>
              <a:cxnLst/>
              <a:rect r="r" b="b" t="t" l="l"/>
              <a:pathLst>
                <a:path h="27410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41028"/>
                  </a:lnTo>
                  <a:lnTo>
                    <a:pt x="0" y="2741028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812800" cy="2836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966" y="2077085"/>
            <a:ext cx="7342734" cy="603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NOW() - Returns the current date and time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CURDATE() - Returns the current date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CURTIME() - Returns the current time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DATE() - Extracts date from a datetime value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YEAR() - Returns the year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MONTH() - Returns the month number( 1to 12)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MONTHNAME() - Returns the month name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DAY()/DAYOFMONTH() - Returns the day of the month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DAYNAME() - Return the weekday name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DATEDIFF(D1,D2) - Difference in days between two dates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DATE_ADD() - Add intervsl to a date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DATE_SUB() - Subract interval from a date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LAST_DAY() - Returns last day of the month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EXTRACT() - Extracts part of a date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977909" y="7200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30309" y="73533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2709" y="75057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5109" y="76581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7509" y="78105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39909" y="7962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3729" y="4929787"/>
            <a:ext cx="7013498" cy="4847025"/>
          </a:xfrm>
          <a:custGeom>
            <a:avLst/>
            <a:gdLst/>
            <a:ahLst/>
            <a:cxnLst/>
            <a:rect r="r" b="b" t="t" l="l"/>
            <a:pathLst>
              <a:path h="4847025" w="7013498">
                <a:moveTo>
                  <a:pt x="0" y="0"/>
                </a:moveTo>
                <a:lnTo>
                  <a:pt x="7013498" y="0"/>
                </a:lnTo>
                <a:lnTo>
                  <a:pt x="7013498" y="4847026"/>
                </a:lnTo>
                <a:lnTo>
                  <a:pt x="0" y="4847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384949"/>
            <a:ext cx="10337715" cy="787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5713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DATE FUNCTIONS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3729" y="2267244"/>
            <a:ext cx="7965360" cy="252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- in function that allow us to work with, manipulate and retrive information from date and time values </a:t>
            </a:r>
          </a:p>
          <a:p>
            <a:pPr algn="l">
              <a:lnSpc>
                <a:spcPts val="2834"/>
              </a:lnSpc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extracting parts of a date </a:t>
            </a:r>
          </a:p>
          <a:p>
            <a:pPr algn="l">
              <a:lnSpc>
                <a:spcPts val="2834"/>
              </a:lnSpc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adding or subracting time intervals</a:t>
            </a:r>
          </a:p>
          <a:p>
            <a:pPr algn="l">
              <a:lnSpc>
                <a:spcPts val="2834"/>
              </a:lnSpc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formatting date/ time output</a:t>
            </a:r>
          </a:p>
          <a:p>
            <a:pPr algn="l">
              <a:lnSpc>
                <a:spcPts val="2834"/>
              </a:lnSpc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calculating differences between dates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65325" y="1375082"/>
            <a:ext cx="482405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COMMON SQL DATE FUNCTION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2478549" y="-120343"/>
            <a:ext cx="3086100" cy="10407343"/>
            <a:chOff x="0" y="0"/>
            <a:chExt cx="812800" cy="27410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741028"/>
            </a:xfrm>
            <a:custGeom>
              <a:avLst/>
              <a:gdLst/>
              <a:ahLst/>
              <a:cxnLst/>
              <a:rect r="r" b="b" t="t" l="l"/>
              <a:pathLst>
                <a:path h="27410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41028"/>
                  </a:lnTo>
                  <a:lnTo>
                    <a:pt x="0" y="2741028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812800" cy="2836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3678" y="1498907"/>
            <a:ext cx="10337715" cy="787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5713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STRING FUNCTIONS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817878" y="1582420"/>
            <a:ext cx="7898622" cy="843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LENGTH() - Finds length of a string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UPPER() - converts to uppercase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LOWER() - converts to lowercase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CONCAT() - joins strings together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SUBSTRING() - extracts part of a string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REPLACE() - replaces text in a string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LTRIM() - Removes spaces from the left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RTRIM() - Removes spaces from the right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TRIM() - Removes spaces from both sides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INSTR() - Finds position of substring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REVERSE() - reverse a string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REPLACE() - Replaces part of the string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POSITION() / LOCATE() - Finds position of substring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LEFT() - Gets first N characters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RIGHT() - Get last N characters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LPAD() - Pads string on left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RPAD() - pads string on right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ASCII() - Returns ASCII value of first charcter 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77909" y="7200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30309" y="73533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82709" y="75057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5109" y="76581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87509" y="78105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39909" y="7962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76607" y="4173136"/>
            <a:ext cx="5770500" cy="5542364"/>
          </a:xfrm>
          <a:custGeom>
            <a:avLst/>
            <a:gdLst/>
            <a:ahLst/>
            <a:cxnLst/>
            <a:rect r="r" b="b" t="t" l="l"/>
            <a:pathLst>
              <a:path h="5542364" w="5770500">
                <a:moveTo>
                  <a:pt x="0" y="0"/>
                </a:moveTo>
                <a:lnTo>
                  <a:pt x="5770500" y="0"/>
                </a:lnTo>
                <a:lnTo>
                  <a:pt x="5770500" y="5542364"/>
                </a:lnTo>
                <a:lnTo>
                  <a:pt x="0" y="5542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3729" y="2238669"/>
            <a:ext cx="7350271" cy="146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us to manipulate, format and extract specific parts of text data in database </a:t>
            </a:r>
          </a:p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essential tasks like cleaning up data, comparing strings and combining text fields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8753" y="1033453"/>
            <a:ext cx="518291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COMMON SQL STRING FUNCTION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2478549" y="-120343"/>
            <a:ext cx="3086100" cy="10407343"/>
            <a:chOff x="0" y="0"/>
            <a:chExt cx="812800" cy="27410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741028"/>
            </a:xfrm>
            <a:custGeom>
              <a:avLst/>
              <a:gdLst/>
              <a:ahLst/>
              <a:cxnLst/>
              <a:rect r="r" b="b" t="t" l="l"/>
              <a:pathLst>
                <a:path h="27410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41028"/>
                  </a:lnTo>
                  <a:lnTo>
                    <a:pt x="0" y="2741028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812800" cy="2836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17878" y="2191044"/>
            <a:ext cx="7898622" cy="563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CAST() - Converts a value from one data type to another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TO_CHAR() - Converts numbers or date to a string (Oracle / PostgreSQL)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TO_NUMBER() - Converts a string to numeric type (Oracle / PostgreSQL)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TO_DATE() - Converts a string to a date (Oracle / PostgreSQL)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CONVERT() - Alternative to CAST() but also allows style formatting in SQL server (MySQL &amp; SQL Server)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FORMAT() - Formats a number or date with specific decimal places or formatting rules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PARSE() / TRY_PARSE() - Parses a string into a specific data types, with error handling (SQL Server only)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CONVERT_TZ() - Converts a datetime from one time zone to another (MySQL)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977909" y="7200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30309" y="73533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2709" y="75057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5109" y="76581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7509" y="78105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39909" y="7962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790492"/>
            <a:ext cx="8317213" cy="3851509"/>
          </a:xfrm>
          <a:custGeom>
            <a:avLst/>
            <a:gdLst/>
            <a:ahLst/>
            <a:cxnLst/>
            <a:rect r="r" b="b" t="t" l="l"/>
            <a:pathLst>
              <a:path h="3851509" w="8317213">
                <a:moveTo>
                  <a:pt x="0" y="0"/>
                </a:moveTo>
                <a:lnTo>
                  <a:pt x="8317213" y="0"/>
                </a:lnTo>
                <a:lnTo>
                  <a:pt x="8317213" y="3851509"/>
                </a:lnTo>
                <a:lnTo>
                  <a:pt x="0" y="3851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51" y="1489382"/>
            <a:ext cx="8903428" cy="67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4920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CONVERSION FUNCTIONS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3729" y="2238669"/>
            <a:ext cx="7350271" cy="217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change data from one type or format ot another such as converting text to numbers, numbers to dates or formatting numeric values</a:t>
            </a:r>
          </a:p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functions are essential when operations require data to be in a specific type, or when data needs to be presented in a different format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22678" y="1576152"/>
            <a:ext cx="612433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COMMON SQL CONVERSION FUNCTION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2478549" y="-120343"/>
            <a:ext cx="3086100" cy="10407343"/>
            <a:chOff x="0" y="0"/>
            <a:chExt cx="812800" cy="27410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741028"/>
            </a:xfrm>
            <a:custGeom>
              <a:avLst/>
              <a:gdLst/>
              <a:ahLst/>
              <a:cxnLst/>
              <a:rect r="r" b="b" t="t" l="l"/>
              <a:pathLst>
                <a:path h="27410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41028"/>
                  </a:lnTo>
                  <a:lnTo>
                    <a:pt x="0" y="2741028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812800" cy="2836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77909" y="7200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0309" y="73533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2709" y="75057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35109" y="76581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87509" y="78105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39909" y="7962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8893" y="4941848"/>
            <a:ext cx="8022086" cy="4316452"/>
          </a:xfrm>
          <a:custGeom>
            <a:avLst/>
            <a:gdLst/>
            <a:ahLst/>
            <a:cxnLst/>
            <a:rect r="r" b="b" t="t" l="l"/>
            <a:pathLst>
              <a:path h="4316452" w="8022086">
                <a:moveTo>
                  <a:pt x="0" y="0"/>
                </a:moveTo>
                <a:lnTo>
                  <a:pt x="8022086" y="0"/>
                </a:lnTo>
                <a:lnTo>
                  <a:pt x="8022086" y="4316452"/>
                </a:lnTo>
                <a:lnTo>
                  <a:pt x="0" y="4316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17878" y="2191044"/>
            <a:ext cx="7898622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- Checks multiple conditions in order, returns first match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IF() - Returns one values if condition is true, else another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IIF() Short from a CASE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NULLIF() Returns NULL if both values are equal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COALESCE() - Returns first non_null values from a list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DECODE() - Acts like a simplifies CASE statement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LEAST() - Returns the smallest value from the list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GREATEST() - Returns the largest value from a list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7150" y="1489382"/>
            <a:ext cx="8903428" cy="67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4920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CONDITION FUNCTIONS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3729" y="2238669"/>
            <a:ext cx="7350271" cy="287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 that let us apply logic - based decision - making directly inside the SQL queries - similar to using IF-THEN-ELSE in programming </a:t>
            </a:r>
          </a:p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categorize, replace, handle nulls, avoid comples procedural code</a:t>
            </a:r>
          </a:p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check a condition and return different values depending on whether the condition is true of false</a:t>
            </a:r>
          </a:p>
          <a:p>
            <a:pPr algn="l">
              <a:lnSpc>
                <a:spcPts val="283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772258" y="1405337"/>
            <a:ext cx="581096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COMMON SQL CONDITION FUNCTION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2478549" y="-120343"/>
            <a:ext cx="3086100" cy="10407343"/>
            <a:chOff x="0" y="0"/>
            <a:chExt cx="812800" cy="27410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741028"/>
            </a:xfrm>
            <a:custGeom>
              <a:avLst/>
              <a:gdLst/>
              <a:ahLst/>
              <a:cxnLst/>
              <a:rect r="r" b="b" t="t" l="l"/>
              <a:pathLst>
                <a:path h="27410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41028"/>
                  </a:lnTo>
                  <a:lnTo>
                    <a:pt x="0" y="2741028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812800" cy="2836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9105" y="1377298"/>
            <a:ext cx="5845777" cy="5431258"/>
          </a:xfrm>
          <a:custGeom>
            <a:avLst/>
            <a:gdLst/>
            <a:ahLst/>
            <a:cxnLst/>
            <a:rect r="r" b="b" t="t" l="l"/>
            <a:pathLst>
              <a:path h="5431258" w="5845777">
                <a:moveTo>
                  <a:pt x="0" y="0"/>
                </a:moveTo>
                <a:lnTo>
                  <a:pt x="5845776" y="0"/>
                </a:lnTo>
                <a:lnTo>
                  <a:pt x="5845776" y="5431258"/>
                </a:lnTo>
                <a:lnTo>
                  <a:pt x="0" y="5431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035449" y="1028700"/>
            <a:ext cx="1223851" cy="847795"/>
          </a:xfrm>
          <a:custGeom>
            <a:avLst/>
            <a:gdLst/>
            <a:ahLst/>
            <a:cxnLst/>
            <a:rect r="r" b="b" t="t" l="l"/>
            <a:pathLst>
              <a:path h="847795" w="1223851">
                <a:moveTo>
                  <a:pt x="1223851" y="0"/>
                </a:moveTo>
                <a:lnTo>
                  <a:pt x="0" y="0"/>
                </a:lnTo>
                <a:lnTo>
                  <a:pt x="0" y="847795"/>
                </a:lnTo>
                <a:lnTo>
                  <a:pt x="1223851" y="847795"/>
                </a:lnTo>
                <a:lnTo>
                  <a:pt x="12238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222835" y="3633243"/>
            <a:ext cx="9117188" cy="5800156"/>
            <a:chOff x="0" y="0"/>
            <a:chExt cx="2401235" cy="1527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1235" cy="1527613"/>
            </a:xfrm>
            <a:custGeom>
              <a:avLst/>
              <a:gdLst/>
              <a:ahLst/>
              <a:cxnLst/>
              <a:rect r="r" b="b" t="t" l="l"/>
              <a:pathLst>
                <a:path h="1527613" w="2401235">
                  <a:moveTo>
                    <a:pt x="43307" y="0"/>
                  </a:moveTo>
                  <a:lnTo>
                    <a:pt x="2357928" y="0"/>
                  </a:lnTo>
                  <a:cubicBezTo>
                    <a:pt x="2369413" y="0"/>
                    <a:pt x="2380429" y="4563"/>
                    <a:pt x="2388550" y="12684"/>
                  </a:cubicBezTo>
                  <a:cubicBezTo>
                    <a:pt x="2396672" y="20806"/>
                    <a:pt x="2401235" y="31821"/>
                    <a:pt x="2401235" y="43307"/>
                  </a:cubicBezTo>
                  <a:lnTo>
                    <a:pt x="2401235" y="1484306"/>
                  </a:lnTo>
                  <a:cubicBezTo>
                    <a:pt x="2401235" y="1508224"/>
                    <a:pt x="2381846" y="1527613"/>
                    <a:pt x="2357928" y="1527613"/>
                  </a:cubicBezTo>
                  <a:lnTo>
                    <a:pt x="43307" y="1527613"/>
                  </a:lnTo>
                  <a:cubicBezTo>
                    <a:pt x="31821" y="1527613"/>
                    <a:pt x="20806" y="1523050"/>
                    <a:pt x="12684" y="1514929"/>
                  </a:cubicBezTo>
                  <a:cubicBezTo>
                    <a:pt x="4563" y="1506807"/>
                    <a:pt x="0" y="1495792"/>
                    <a:pt x="0" y="1484306"/>
                  </a:cubicBezTo>
                  <a:lnTo>
                    <a:pt x="0" y="43307"/>
                  </a:lnTo>
                  <a:cubicBezTo>
                    <a:pt x="0" y="19389"/>
                    <a:pt x="19389" y="0"/>
                    <a:pt x="43307" y="0"/>
                  </a:cubicBezTo>
                  <a:close/>
                </a:path>
              </a:pathLst>
            </a:custGeom>
            <a:solidFill>
              <a:srgbClr val="A3CD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401235" cy="1613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465243" y="7375999"/>
            <a:ext cx="4028644" cy="4114800"/>
          </a:xfrm>
          <a:custGeom>
            <a:avLst/>
            <a:gdLst/>
            <a:ahLst/>
            <a:cxnLst/>
            <a:rect r="r" b="b" t="t" l="l"/>
            <a:pathLst>
              <a:path h="4114800" w="4028644">
                <a:moveTo>
                  <a:pt x="0" y="0"/>
                </a:moveTo>
                <a:lnTo>
                  <a:pt x="4028644" y="0"/>
                </a:lnTo>
                <a:lnTo>
                  <a:pt x="40286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13728" y="3843399"/>
            <a:ext cx="8135402" cy="527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 spc="-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- Structured Query Language.</a:t>
            </a:r>
          </a:p>
          <a:p>
            <a:pPr algn="l">
              <a:lnSpc>
                <a:spcPts val="3773"/>
              </a:lnSpc>
            </a:pPr>
            <a:r>
              <a:rPr lang="en-US" sz="2695" spc="-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domain-specific programming language.</a:t>
            </a:r>
          </a:p>
          <a:p>
            <a:pPr algn="l">
              <a:lnSpc>
                <a:spcPts val="3773"/>
              </a:lnSpc>
            </a:pPr>
            <a:r>
              <a:rPr lang="en-US" sz="2695" spc="-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for storing and processing information in a relational databases.</a:t>
            </a:r>
          </a:p>
          <a:p>
            <a:pPr algn="l">
              <a:lnSpc>
                <a:spcPts val="3773"/>
              </a:lnSpc>
            </a:pPr>
            <a:r>
              <a:rPr lang="en-US" sz="2695" spc="-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 with RDBMS.</a:t>
            </a:r>
          </a:p>
          <a:p>
            <a:pPr algn="l">
              <a:lnSpc>
                <a:spcPts val="3773"/>
              </a:lnSpc>
            </a:pPr>
          </a:p>
          <a:p>
            <a:pPr algn="l">
              <a:lnSpc>
                <a:spcPts val="3773"/>
              </a:lnSpc>
            </a:pPr>
            <a:r>
              <a:rPr lang="en-US" sz="2695" spc="-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was developed in the 1970s by IBM computer Scientists &amp; became a standard of thr American National Standards Institute(ANSI) in 1986 .</a:t>
            </a:r>
          </a:p>
          <a:p>
            <a:pPr algn="l">
              <a:lnSpc>
                <a:spcPts val="3773"/>
              </a:lnSpc>
            </a:pPr>
            <a:r>
              <a:rPr lang="en-US" sz="2695" spc="-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international Organization for Standardization(ISO)</a:t>
            </a:r>
          </a:p>
          <a:p>
            <a:pPr algn="l">
              <a:lnSpc>
                <a:spcPts val="3773"/>
              </a:lnSpc>
            </a:pPr>
            <a:r>
              <a:rPr lang="en-US" sz="2695" spc="-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1987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38773" y="2152720"/>
            <a:ext cx="9720527" cy="106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is SQL?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511" y="2201436"/>
            <a:ext cx="4759070" cy="3539636"/>
            <a:chOff x="0" y="0"/>
            <a:chExt cx="4036101" cy="3002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36101" cy="3002110"/>
            </a:xfrm>
            <a:custGeom>
              <a:avLst/>
              <a:gdLst/>
              <a:ahLst/>
              <a:cxnLst/>
              <a:rect r="r" b="b" t="t" l="l"/>
              <a:pathLst>
                <a:path h="3002110" w="4036101">
                  <a:moveTo>
                    <a:pt x="4036101" y="0"/>
                  </a:moveTo>
                  <a:lnTo>
                    <a:pt x="4036101" y="3002110"/>
                  </a:lnTo>
                  <a:lnTo>
                    <a:pt x="0" y="3002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036101" cy="3078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49375" y="2404149"/>
            <a:ext cx="3381445" cy="30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b="true" sz="1922">
                <a:solidFill>
                  <a:srgbClr val="01011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INNER JOIN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3401016">
            <a:off x="-4040453" y="-318844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4" y="0"/>
                </a:lnTo>
                <a:lnTo>
                  <a:pt x="6299044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18511" y="5949328"/>
            <a:ext cx="4759070" cy="3370752"/>
            <a:chOff x="0" y="0"/>
            <a:chExt cx="4036101" cy="28588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36101" cy="2858872"/>
            </a:xfrm>
            <a:custGeom>
              <a:avLst/>
              <a:gdLst/>
              <a:ahLst/>
              <a:cxnLst/>
              <a:rect r="r" b="b" t="t" l="l"/>
              <a:pathLst>
                <a:path h="2858872" w="4036101">
                  <a:moveTo>
                    <a:pt x="4036101" y="0"/>
                  </a:moveTo>
                  <a:lnTo>
                    <a:pt x="4036101" y="2858872"/>
                  </a:lnTo>
                  <a:lnTo>
                    <a:pt x="0" y="285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4036101" cy="2935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77252" y="6478626"/>
            <a:ext cx="4074628" cy="1050262"/>
          </a:xfrm>
          <a:custGeom>
            <a:avLst/>
            <a:gdLst/>
            <a:ahLst/>
            <a:cxnLst/>
            <a:rect r="r" b="b" t="t" l="l"/>
            <a:pathLst>
              <a:path h="1050262" w="4074628">
                <a:moveTo>
                  <a:pt x="0" y="0"/>
                </a:moveTo>
                <a:lnTo>
                  <a:pt x="4074628" y="0"/>
                </a:lnTo>
                <a:lnTo>
                  <a:pt x="4074628" y="1050262"/>
                </a:lnTo>
                <a:lnTo>
                  <a:pt x="0" y="1050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5062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9375" y="6078920"/>
            <a:ext cx="3381445" cy="30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b="true" sz="1922">
                <a:solidFill>
                  <a:srgbClr val="01011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LEFT JOIN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3401016">
            <a:off x="-4326456" y="1516465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4" y="0"/>
                </a:lnTo>
                <a:lnTo>
                  <a:pt x="6299044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9248" y="2981120"/>
            <a:ext cx="4052632" cy="1163834"/>
          </a:xfrm>
          <a:custGeom>
            <a:avLst/>
            <a:gdLst/>
            <a:ahLst/>
            <a:cxnLst/>
            <a:rect r="r" b="b" t="t" l="l"/>
            <a:pathLst>
              <a:path h="1163834" w="4052632">
                <a:moveTo>
                  <a:pt x="0" y="0"/>
                </a:moveTo>
                <a:lnTo>
                  <a:pt x="4052632" y="0"/>
                </a:lnTo>
                <a:lnTo>
                  <a:pt x="4052632" y="1163834"/>
                </a:lnTo>
                <a:lnTo>
                  <a:pt x="0" y="116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2" t="-18117" r="-3482" b="-129363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73380" y="4570295"/>
            <a:ext cx="7804364" cy="2227255"/>
            <a:chOff x="0" y="0"/>
            <a:chExt cx="6512199" cy="18586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12199" cy="1858609"/>
            </a:xfrm>
            <a:custGeom>
              <a:avLst/>
              <a:gdLst/>
              <a:ahLst/>
              <a:cxnLst/>
              <a:rect r="r" b="b" t="t" l="l"/>
              <a:pathLst>
                <a:path h="1858609" w="6512199">
                  <a:moveTo>
                    <a:pt x="6512199" y="0"/>
                  </a:moveTo>
                  <a:lnTo>
                    <a:pt x="6512199" y="1858609"/>
                  </a:lnTo>
                  <a:lnTo>
                    <a:pt x="0" y="1858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6512199" cy="1934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54395" y="2162065"/>
            <a:ext cx="7823348" cy="2227255"/>
            <a:chOff x="0" y="0"/>
            <a:chExt cx="6528041" cy="18586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28040" cy="1858609"/>
            </a:xfrm>
            <a:custGeom>
              <a:avLst/>
              <a:gdLst/>
              <a:ahLst/>
              <a:cxnLst/>
              <a:rect r="r" b="b" t="t" l="l"/>
              <a:pathLst>
                <a:path h="1858609" w="6528040">
                  <a:moveTo>
                    <a:pt x="6528040" y="0"/>
                  </a:moveTo>
                  <a:lnTo>
                    <a:pt x="6528040" y="1858609"/>
                  </a:lnTo>
                  <a:lnTo>
                    <a:pt x="0" y="1858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6528041" cy="1934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960945" y="2958017"/>
            <a:ext cx="4023853" cy="1063777"/>
          </a:xfrm>
          <a:custGeom>
            <a:avLst/>
            <a:gdLst/>
            <a:ahLst/>
            <a:cxnLst/>
            <a:rect r="r" b="b" t="t" l="l"/>
            <a:pathLst>
              <a:path h="1063777" w="4023853">
                <a:moveTo>
                  <a:pt x="0" y="0"/>
                </a:moveTo>
                <a:lnTo>
                  <a:pt x="4023853" y="0"/>
                </a:lnTo>
                <a:lnTo>
                  <a:pt x="4023853" y="1063777"/>
                </a:lnTo>
                <a:lnTo>
                  <a:pt x="0" y="1063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62" t="-24745" r="-22422" b="-13952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787793" y="5319887"/>
            <a:ext cx="4404436" cy="963231"/>
          </a:xfrm>
          <a:custGeom>
            <a:avLst/>
            <a:gdLst/>
            <a:ahLst/>
            <a:cxnLst/>
            <a:rect r="r" b="b" t="t" l="l"/>
            <a:pathLst>
              <a:path h="963231" w="4404436">
                <a:moveTo>
                  <a:pt x="0" y="0"/>
                </a:moveTo>
                <a:lnTo>
                  <a:pt x="4404437" y="0"/>
                </a:lnTo>
                <a:lnTo>
                  <a:pt x="4404437" y="963231"/>
                </a:lnTo>
                <a:lnTo>
                  <a:pt x="0" y="963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" t="-201385" r="-17239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554395" y="6978525"/>
            <a:ext cx="7823348" cy="2341555"/>
            <a:chOff x="0" y="0"/>
            <a:chExt cx="6528041" cy="19539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528040" cy="1953991"/>
            </a:xfrm>
            <a:custGeom>
              <a:avLst/>
              <a:gdLst/>
              <a:ahLst/>
              <a:cxnLst/>
              <a:rect r="r" b="b" t="t" l="l"/>
              <a:pathLst>
                <a:path h="1953991" w="6528040">
                  <a:moveTo>
                    <a:pt x="6528040" y="0"/>
                  </a:moveTo>
                  <a:lnTo>
                    <a:pt x="6528040" y="1953991"/>
                  </a:lnTo>
                  <a:lnTo>
                    <a:pt x="0" y="19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6528041" cy="2030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6678921" y="7830540"/>
            <a:ext cx="4541300" cy="883685"/>
          </a:xfrm>
          <a:custGeom>
            <a:avLst/>
            <a:gdLst/>
            <a:ahLst/>
            <a:cxnLst/>
            <a:rect r="r" b="b" t="t" l="l"/>
            <a:pathLst>
              <a:path h="883685" w="4541300">
                <a:moveTo>
                  <a:pt x="0" y="0"/>
                </a:moveTo>
                <a:lnTo>
                  <a:pt x="4541299" y="0"/>
                </a:lnTo>
                <a:lnTo>
                  <a:pt x="4541299" y="883685"/>
                </a:lnTo>
                <a:lnTo>
                  <a:pt x="0" y="883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20" t="-48361" r="0" b="-188113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5837770" y="-695135"/>
            <a:ext cx="3086100" cy="308610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4125023" y="-113368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620448" y="-551763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620448" y="-1578152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417792" y="8127775"/>
            <a:ext cx="2701941" cy="966791"/>
          </a:xfrm>
          <a:custGeom>
            <a:avLst/>
            <a:gdLst/>
            <a:ahLst/>
            <a:cxnLst/>
            <a:rect r="r" b="b" t="t" l="l"/>
            <a:pathLst>
              <a:path h="966791" w="2701941">
                <a:moveTo>
                  <a:pt x="0" y="0"/>
                </a:moveTo>
                <a:lnTo>
                  <a:pt x="2701941" y="0"/>
                </a:lnTo>
                <a:lnTo>
                  <a:pt x="2701941" y="966791"/>
                </a:lnTo>
                <a:lnTo>
                  <a:pt x="0" y="9667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213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-1685523" y="1200081"/>
            <a:ext cx="11199887" cy="96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9"/>
              </a:lnSpc>
            </a:pPr>
            <a:r>
              <a:rPr lang="en-US" sz="6961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SQL JOINS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077581" y="4768995"/>
            <a:ext cx="3436783" cy="30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</a:pPr>
            <a:r>
              <a:rPr lang="en-US" b="true" sz="1953">
                <a:solidFill>
                  <a:srgbClr val="01011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FULL JOIN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077581" y="2381440"/>
            <a:ext cx="3436783" cy="30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</a:pPr>
            <a:r>
              <a:rPr lang="en-US" b="true" sz="1953">
                <a:solidFill>
                  <a:srgbClr val="01011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RIGHT JOIN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77581" y="7234375"/>
            <a:ext cx="3436783" cy="30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"/>
              </a:lnSpc>
            </a:pPr>
            <a:r>
              <a:rPr lang="en-US" b="true" sz="1953">
                <a:solidFill>
                  <a:srgbClr val="01011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CROSS JOIN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3850561" y="4578060"/>
            <a:ext cx="2044966" cy="983651"/>
          </a:xfrm>
          <a:custGeom>
            <a:avLst/>
            <a:gdLst/>
            <a:ahLst/>
            <a:cxnLst/>
            <a:rect r="r" b="b" t="t" l="l"/>
            <a:pathLst>
              <a:path h="983651" w="2044966">
                <a:moveTo>
                  <a:pt x="0" y="0"/>
                </a:moveTo>
                <a:lnTo>
                  <a:pt x="2044967" y="0"/>
                </a:lnTo>
                <a:lnTo>
                  <a:pt x="2044967" y="983651"/>
                </a:lnTo>
                <a:lnTo>
                  <a:pt x="0" y="983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1282" t="-89386" r="-100035" b="-214118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230820" y="8062288"/>
            <a:ext cx="1664708" cy="1097766"/>
          </a:xfrm>
          <a:custGeom>
            <a:avLst/>
            <a:gdLst/>
            <a:ahLst/>
            <a:cxnLst/>
            <a:rect r="r" b="b" t="t" l="l"/>
            <a:pathLst>
              <a:path h="1097766" w="1664708">
                <a:moveTo>
                  <a:pt x="0" y="0"/>
                </a:moveTo>
                <a:lnTo>
                  <a:pt x="1664708" y="0"/>
                </a:lnTo>
                <a:lnTo>
                  <a:pt x="1664708" y="1097766"/>
                </a:lnTo>
                <a:lnTo>
                  <a:pt x="0" y="1097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5642" r="-270181" b="-258365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870623" y="2958017"/>
            <a:ext cx="1796278" cy="1241557"/>
          </a:xfrm>
          <a:custGeom>
            <a:avLst/>
            <a:gdLst/>
            <a:ahLst/>
            <a:cxnLst/>
            <a:rect r="r" b="b" t="t" l="l"/>
            <a:pathLst>
              <a:path h="1241557" w="1796278">
                <a:moveTo>
                  <a:pt x="0" y="0"/>
                </a:moveTo>
                <a:lnTo>
                  <a:pt x="1796278" y="0"/>
                </a:lnTo>
                <a:lnTo>
                  <a:pt x="1796278" y="1241557"/>
                </a:lnTo>
                <a:lnTo>
                  <a:pt x="0" y="12415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62797" t="-8342" r="0" b="-241367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089774" y="5301590"/>
            <a:ext cx="1873998" cy="1295475"/>
          </a:xfrm>
          <a:custGeom>
            <a:avLst/>
            <a:gdLst/>
            <a:ahLst/>
            <a:cxnLst/>
            <a:rect r="r" b="b" t="t" l="l"/>
            <a:pathLst>
              <a:path h="1295475" w="1873998">
                <a:moveTo>
                  <a:pt x="0" y="0"/>
                </a:moveTo>
                <a:lnTo>
                  <a:pt x="1873998" y="0"/>
                </a:lnTo>
                <a:lnTo>
                  <a:pt x="1873998" y="1295475"/>
                </a:lnTo>
                <a:lnTo>
                  <a:pt x="0" y="1295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997" r="-262797" b="-240659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960528" y="5301590"/>
            <a:ext cx="804825" cy="1295475"/>
          </a:xfrm>
          <a:custGeom>
            <a:avLst/>
            <a:gdLst/>
            <a:ahLst/>
            <a:cxnLst/>
            <a:rect r="r" b="b" t="t" l="l"/>
            <a:pathLst>
              <a:path h="1295475" w="804825">
                <a:moveTo>
                  <a:pt x="0" y="0"/>
                </a:moveTo>
                <a:lnTo>
                  <a:pt x="804825" y="0"/>
                </a:lnTo>
                <a:lnTo>
                  <a:pt x="804825" y="1295475"/>
                </a:lnTo>
                <a:lnTo>
                  <a:pt x="0" y="1295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42674" t="-8997" r="-2082" b="-240659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0887197" y="4754554"/>
            <a:ext cx="2779704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</a:pPr>
            <a:r>
              <a:rPr lang="en-US" sz="1500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all rows when there is a match in ethier table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192472" y="2527123"/>
            <a:ext cx="2834301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</a:pPr>
            <a:r>
              <a:rPr lang="en-US" sz="1500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all rows from the right table and matching rows form the left table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77252" y="7949485"/>
            <a:ext cx="2623165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</a:pPr>
            <a:r>
              <a:rPr lang="en-US" sz="1500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all rows from the left table and matching rows form the right table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10096" y="4754554"/>
            <a:ext cx="2340466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</a:pPr>
            <a:r>
              <a:rPr lang="en-US" sz="1500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only the matching rows from both tables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87197" y="7306003"/>
            <a:ext cx="3232536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</a:pPr>
            <a:r>
              <a:rPr lang="en-US" sz="1500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produces the Cartesian product of two tables, resulting in each row from the first table being paired with every row from the second one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5749343" y="2850021"/>
            <a:ext cx="8163616" cy="7748014"/>
          </a:xfrm>
          <a:custGeom>
            <a:avLst/>
            <a:gdLst/>
            <a:ahLst/>
            <a:cxnLst/>
            <a:rect r="r" b="b" t="t" l="l"/>
            <a:pathLst>
              <a:path h="7748014" w="8163616">
                <a:moveTo>
                  <a:pt x="0" y="0"/>
                </a:moveTo>
                <a:lnTo>
                  <a:pt x="8163617" y="0"/>
                </a:lnTo>
                <a:lnTo>
                  <a:pt x="8163617" y="7748014"/>
                </a:lnTo>
                <a:lnTo>
                  <a:pt x="0" y="77480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6960945" y="1266609"/>
            <a:ext cx="6241893" cy="53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7"/>
              </a:lnSpc>
            </a:pPr>
            <a:r>
              <a:rPr lang="en-US" sz="1865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JOIN is used to combine rows from two or more tables based on a related column between them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75620" y="5788038"/>
            <a:ext cx="10317324" cy="1361155"/>
            <a:chOff x="0" y="0"/>
            <a:chExt cx="2717320" cy="3584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7320" cy="358493"/>
            </a:xfrm>
            <a:custGeom>
              <a:avLst/>
              <a:gdLst/>
              <a:ahLst/>
              <a:cxnLst/>
              <a:rect r="r" b="b" t="t" l="l"/>
              <a:pathLst>
                <a:path h="358493" w="2717320">
                  <a:moveTo>
                    <a:pt x="0" y="0"/>
                  </a:moveTo>
                  <a:lnTo>
                    <a:pt x="2717320" y="0"/>
                  </a:lnTo>
                  <a:lnTo>
                    <a:pt x="2717320" y="358493"/>
                  </a:lnTo>
                  <a:lnTo>
                    <a:pt x="0" y="358493"/>
                  </a:lnTo>
                  <a:close/>
                </a:path>
              </a:pathLst>
            </a:custGeom>
            <a:solidFill>
              <a:srgbClr val="5BA5D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717320" cy="453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542034"/>
            <a:ext cx="4882243" cy="2666222"/>
            <a:chOff x="0" y="0"/>
            <a:chExt cx="1285858" cy="702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5858" cy="702215"/>
            </a:xfrm>
            <a:custGeom>
              <a:avLst/>
              <a:gdLst/>
              <a:ahLst/>
              <a:cxnLst/>
              <a:rect r="r" b="b" t="t" l="l"/>
              <a:pathLst>
                <a:path h="702215" w="1285858">
                  <a:moveTo>
                    <a:pt x="80872" y="0"/>
                  </a:moveTo>
                  <a:lnTo>
                    <a:pt x="1204986" y="0"/>
                  </a:lnTo>
                  <a:cubicBezTo>
                    <a:pt x="1249650" y="0"/>
                    <a:pt x="1285858" y="36208"/>
                    <a:pt x="1285858" y="80872"/>
                  </a:cubicBezTo>
                  <a:lnTo>
                    <a:pt x="1285858" y="621343"/>
                  </a:lnTo>
                  <a:cubicBezTo>
                    <a:pt x="1285858" y="666007"/>
                    <a:pt x="1249650" y="702215"/>
                    <a:pt x="1204986" y="702215"/>
                  </a:cubicBezTo>
                  <a:lnTo>
                    <a:pt x="80872" y="702215"/>
                  </a:lnTo>
                  <a:cubicBezTo>
                    <a:pt x="36208" y="702215"/>
                    <a:pt x="0" y="666007"/>
                    <a:pt x="0" y="621343"/>
                  </a:cubicBezTo>
                  <a:lnTo>
                    <a:pt x="0" y="80872"/>
                  </a:lnTo>
                  <a:cubicBezTo>
                    <a:pt x="0" y="36208"/>
                    <a:pt x="36208" y="0"/>
                    <a:pt x="8087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285858" cy="79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19470" y="-222522"/>
            <a:ext cx="4147756" cy="4114800"/>
          </a:xfrm>
          <a:custGeom>
            <a:avLst/>
            <a:gdLst/>
            <a:ahLst/>
            <a:cxnLst/>
            <a:rect r="r" b="b" t="t" l="l"/>
            <a:pathLst>
              <a:path h="4114800" w="4147756">
                <a:moveTo>
                  <a:pt x="0" y="0"/>
                </a:moveTo>
                <a:lnTo>
                  <a:pt x="4147756" y="0"/>
                </a:lnTo>
                <a:lnTo>
                  <a:pt x="41477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93729" y="2238669"/>
            <a:ext cx="14488190" cy="11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calculations across a set of rows related to the current row </a:t>
            </a:r>
          </a:p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Unlike aggregate functions they do not collapse rows - they keep each row in the output </a:t>
            </a:r>
          </a:p>
          <a:p>
            <a:pPr algn="l" marL="523112" indent="-261556" lvl="1">
              <a:lnSpc>
                <a:spcPts val="2834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with the OVER() clause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4653296">
            <a:off x="14593737" y="-1295253"/>
            <a:ext cx="4147756" cy="4114800"/>
          </a:xfrm>
          <a:custGeom>
            <a:avLst/>
            <a:gdLst/>
            <a:ahLst/>
            <a:cxnLst/>
            <a:rect r="r" b="b" t="t" l="l"/>
            <a:pathLst>
              <a:path h="4114800" w="4147756">
                <a:moveTo>
                  <a:pt x="0" y="0"/>
                </a:moveTo>
                <a:lnTo>
                  <a:pt x="4147756" y="0"/>
                </a:lnTo>
                <a:lnTo>
                  <a:pt x="41477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252691" y="875118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39797" y="4077335"/>
            <a:ext cx="12843846" cy="12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OVER() - Defines the “window”(set of rows) that the function will operate on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 with window/ analytic functions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Unlike GROUP BY, it dones not collapse rows - every rows stays visible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7551" y="1489382"/>
            <a:ext cx="8903428" cy="67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4920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WINDOW FUNCTIONS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3729" y="3844653"/>
            <a:ext cx="108977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OVER()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8005" y="5902727"/>
            <a:ext cx="474853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function_name(column)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(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[PARTITION BY column_list]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[ORDER BY column_list]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29704" y="6038215"/>
            <a:ext cx="9937911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BY - Splits data into groups (like GROUP BY, but keeps all rows)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BY - Defines calculation order insides each partition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1100291" y="890358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947891" y="905598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795491" y="920838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643091" y="936078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490691" y="951318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563783"/>
            <a:ext cx="8220422" cy="3147765"/>
          </a:xfrm>
          <a:custGeom>
            <a:avLst/>
            <a:gdLst/>
            <a:ahLst/>
            <a:cxnLst/>
            <a:rect r="r" b="b" t="t" l="l"/>
            <a:pathLst>
              <a:path h="3147765" w="8220422">
                <a:moveTo>
                  <a:pt x="0" y="0"/>
                </a:moveTo>
                <a:lnTo>
                  <a:pt x="8220422" y="0"/>
                </a:lnTo>
                <a:lnTo>
                  <a:pt x="8220422" y="3147765"/>
                </a:lnTo>
                <a:lnTo>
                  <a:pt x="0" y="3147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6468879"/>
            <a:ext cx="7055151" cy="3377653"/>
          </a:xfrm>
          <a:custGeom>
            <a:avLst/>
            <a:gdLst/>
            <a:ahLst/>
            <a:cxnLst/>
            <a:rect r="r" b="b" t="t" l="l"/>
            <a:pathLst>
              <a:path h="3377653" w="7055151">
                <a:moveTo>
                  <a:pt x="0" y="0"/>
                </a:moveTo>
                <a:lnTo>
                  <a:pt x="7055151" y="0"/>
                </a:lnTo>
                <a:lnTo>
                  <a:pt x="7055151" y="3377653"/>
                </a:lnTo>
                <a:lnTo>
                  <a:pt x="0" y="3377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42362" y="-10287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7551" y="1489382"/>
            <a:ext cx="16060064" cy="67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4920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MAIN CATEGORIES OF WINDOW FUNCTIONS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006609" y="-262334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94762" y="-1775924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67615" y="-1209387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59009" y="-109934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11409" y="42466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63809" y="194866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16209" y="347266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47162" y="-1623524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799562" y="-1471124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51962" y="-1318724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94762" y="-8763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647162" y="-723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799562" y="-5715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51962" y="-4191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6070075">
            <a:off x="-2541970" y="-93412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3" y="0"/>
                </a:lnTo>
                <a:lnTo>
                  <a:pt x="6299043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00378" y="3271526"/>
            <a:ext cx="6102064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ROW_NUMBER() - Unique number per row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RANK() - Rank with gaps for ties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DENSE_RANK() - Rank without gaps for ties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NTILE(n)- Divides rows into n buckets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4111" y="2516158"/>
            <a:ext cx="315860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RANKING FUNCTION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3845" y="6597510"/>
            <a:ext cx="265914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VALUE FUNCTION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0378" y="7291565"/>
            <a:ext cx="7136829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LAG(column, offset) - Value from a previous row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LEAD(column, offset) - Value from the next row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FIRST_VALUE() - First value in the window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LAST_VALUE() - Last value in the window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8481"/>
            <a:ext cx="6749517" cy="5991813"/>
            <a:chOff x="0" y="0"/>
            <a:chExt cx="1777651" cy="15780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7651" cy="1578090"/>
            </a:xfrm>
            <a:custGeom>
              <a:avLst/>
              <a:gdLst/>
              <a:ahLst/>
              <a:cxnLst/>
              <a:rect r="r" b="b" t="t" l="l"/>
              <a:pathLst>
                <a:path h="1578090" w="1777651">
                  <a:moveTo>
                    <a:pt x="82586" y="0"/>
                  </a:moveTo>
                  <a:lnTo>
                    <a:pt x="1695064" y="0"/>
                  </a:lnTo>
                  <a:cubicBezTo>
                    <a:pt x="1740675" y="0"/>
                    <a:pt x="1777651" y="36975"/>
                    <a:pt x="1777651" y="82586"/>
                  </a:cubicBezTo>
                  <a:lnTo>
                    <a:pt x="1777651" y="1495504"/>
                  </a:lnTo>
                  <a:cubicBezTo>
                    <a:pt x="1777651" y="1541115"/>
                    <a:pt x="1740675" y="1578090"/>
                    <a:pt x="1695064" y="1578090"/>
                  </a:cubicBezTo>
                  <a:lnTo>
                    <a:pt x="82586" y="1578090"/>
                  </a:lnTo>
                  <a:cubicBezTo>
                    <a:pt x="36975" y="1578090"/>
                    <a:pt x="0" y="1541115"/>
                    <a:pt x="0" y="1495504"/>
                  </a:cubicBezTo>
                  <a:lnTo>
                    <a:pt x="0" y="82586"/>
                  </a:lnTo>
                  <a:cubicBezTo>
                    <a:pt x="0" y="36975"/>
                    <a:pt x="36975" y="0"/>
                    <a:pt x="82586" y="0"/>
                  </a:cubicBezTo>
                  <a:close/>
                </a:path>
              </a:pathLst>
            </a:custGeom>
            <a:solidFill>
              <a:srgbClr val="0079A9"/>
            </a:solidFill>
            <a:ln w="19050" cap="rnd">
              <a:solidFill>
                <a:srgbClr val="0A014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77651" cy="161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96665" y="3190934"/>
            <a:ext cx="2229841" cy="1204991"/>
            <a:chOff x="0" y="0"/>
            <a:chExt cx="603547" cy="3261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3547" cy="326153"/>
            </a:xfrm>
            <a:custGeom>
              <a:avLst/>
              <a:gdLst/>
              <a:ahLst/>
              <a:cxnLst/>
              <a:rect r="r" b="b" t="t" l="l"/>
              <a:pathLst>
                <a:path h="326153" w="603547">
                  <a:moveTo>
                    <a:pt x="38192" y="0"/>
                  </a:moveTo>
                  <a:lnTo>
                    <a:pt x="565356" y="0"/>
                  </a:lnTo>
                  <a:cubicBezTo>
                    <a:pt x="586448" y="0"/>
                    <a:pt x="603547" y="17099"/>
                    <a:pt x="603547" y="38192"/>
                  </a:cubicBezTo>
                  <a:lnTo>
                    <a:pt x="603547" y="287961"/>
                  </a:lnTo>
                  <a:cubicBezTo>
                    <a:pt x="603547" y="309054"/>
                    <a:pt x="586448" y="326153"/>
                    <a:pt x="565356" y="326153"/>
                  </a:cubicBezTo>
                  <a:lnTo>
                    <a:pt x="38192" y="326153"/>
                  </a:lnTo>
                  <a:cubicBezTo>
                    <a:pt x="17099" y="326153"/>
                    <a:pt x="0" y="309054"/>
                    <a:pt x="0" y="287961"/>
                  </a:cubicBezTo>
                  <a:lnTo>
                    <a:pt x="0" y="38192"/>
                  </a:lnTo>
                  <a:cubicBezTo>
                    <a:pt x="0" y="17099"/>
                    <a:pt x="17099" y="0"/>
                    <a:pt x="3819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A014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603547" cy="421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47430" y="3175952"/>
            <a:ext cx="2229841" cy="1059183"/>
            <a:chOff x="0" y="0"/>
            <a:chExt cx="603547" cy="2866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3547" cy="286687"/>
            </a:xfrm>
            <a:custGeom>
              <a:avLst/>
              <a:gdLst/>
              <a:ahLst/>
              <a:cxnLst/>
              <a:rect r="r" b="b" t="t" l="l"/>
              <a:pathLst>
                <a:path h="286687" w="603547">
                  <a:moveTo>
                    <a:pt x="38192" y="0"/>
                  </a:moveTo>
                  <a:lnTo>
                    <a:pt x="565356" y="0"/>
                  </a:lnTo>
                  <a:cubicBezTo>
                    <a:pt x="586448" y="0"/>
                    <a:pt x="603547" y="17099"/>
                    <a:pt x="603547" y="38192"/>
                  </a:cubicBezTo>
                  <a:lnTo>
                    <a:pt x="603547" y="248496"/>
                  </a:lnTo>
                  <a:cubicBezTo>
                    <a:pt x="603547" y="269588"/>
                    <a:pt x="586448" y="286687"/>
                    <a:pt x="565356" y="286687"/>
                  </a:cubicBezTo>
                  <a:lnTo>
                    <a:pt x="38192" y="286687"/>
                  </a:lnTo>
                  <a:cubicBezTo>
                    <a:pt x="17099" y="286687"/>
                    <a:pt x="0" y="269588"/>
                    <a:pt x="0" y="248496"/>
                  </a:cubicBezTo>
                  <a:lnTo>
                    <a:pt x="0" y="38192"/>
                  </a:lnTo>
                  <a:cubicBezTo>
                    <a:pt x="0" y="17099"/>
                    <a:pt x="17099" y="0"/>
                    <a:pt x="3819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A014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603547" cy="38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47430" y="4466675"/>
            <a:ext cx="2229841" cy="1474569"/>
            <a:chOff x="0" y="0"/>
            <a:chExt cx="603547" cy="3991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3547" cy="399119"/>
            </a:xfrm>
            <a:custGeom>
              <a:avLst/>
              <a:gdLst/>
              <a:ahLst/>
              <a:cxnLst/>
              <a:rect r="r" b="b" t="t" l="l"/>
              <a:pathLst>
                <a:path h="399119" w="603547">
                  <a:moveTo>
                    <a:pt x="38192" y="0"/>
                  </a:moveTo>
                  <a:lnTo>
                    <a:pt x="565356" y="0"/>
                  </a:lnTo>
                  <a:cubicBezTo>
                    <a:pt x="586448" y="0"/>
                    <a:pt x="603547" y="17099"/>
                    <a:pt x="603547" y="38192"/>
                  </a:cubicBezTo>
                  <a:lnTo>
                    <a:pt x="603547" y="360928"/>
                  </a:lnTo>
                  <a:cubicBezTo>
                    <a:pt x="603547" y="382020"/>
                    <a:pt x="586448" y="399119"/>
                    <a:pt x="565356" y="399119"/>
                  </a:cubicBezTo>
                  <a:lnTo>
                    <a:pt x="38192" y="399119"/>
                  </a:lnTo>
                  <a:cubicBezTo>
                    <a:pt x="17099" y="399119"/>
                    <a:pt x="0" y="382020"/>
                    <a:pt x="0" y="360928"/>
                  </a:cubicBezTo>
                  <a:lnTo>
                    <a:pt x="0" y="38192"/>
                  </a:lnTo>
                  <a:cubicBezTo>
                    <a:pt x="0" y="17099"/>
                    <a:pt x="17099" y="0"/>
                    <a:pt x="3819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A014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603547" cy="494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696665" y="4608090"/>
            <a:ext cx="2229841" cy="1109230"/>
            <a:chOff x="0" y="0"/>
            <a:chExt cx="603547" cy="3002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3547" cy="300233"/>
            </a:xfrm>
            <a:custGeom>
              <a:avLst/>
              <a:gdLst/>
              <a:ahLst/>
              <a:cxnLst/>
              <a:rect r="r" b="b" t="t" l="l"/>
              <a:pathLst>
                <a:path h="300233" w="603547">
                  <a:moveTo>
                    <a:pt x="38192" y="0"/>
                  </a:moveTo>
                  <a:lnTo>
                    <a:pt x="565356" y="0"/>
                  </a:lnTo>
                  <a:cubicBezTo>
                    <a:pt x="586448" y="0"/>
                    <a:pt x="603547" y="17099"/>
                    <a:pt x="603547" y="38192"/>
                  </a:cubicBezTo>
                  <a:lnTo>
                    <a:pt x="603547" y="262042"/>
                  </a:lnTo>
                  <a:cubicBezTo>
                    <a:pt x="603547" y="283135"/>
                    <a:pt x="586448" y="300233"/>
                    <a:pt x="565356" y="300233"/>
                  </a:cubicBezTo>
                  <a:lnTo>
                    <a:pt x="38192" y="300233"/>
                  </a:lnTo>
                  <a:cubicBezTo>
                    <a:pt x="17099" y="300233"/>
                    <a:pt x="0" y="283135"/>
                    <a:pt x="0" y="262042"/>
                  </a:cubicBezTo>
                  <a:lnTo>
                    <a:pt x="0" y="38192"/>
                  </a:lnTo>
                  <a:cubicBezTo>
                    <a:pt x="0" y="17099"/>
                    <a:pt x="17099" y="0"/>
                    <a:pt x="3819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A014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603547" cy="395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520007" y="5717320"/>
            <a:ext cx="4452999" cy="4830670"/>
          </a:xfrm>
          <a:custGeom>
            <a:avLst/>
            <a:gdLst/>
            <a:ahLst/>
            <a:cxnLst/>
            <a:rect r="r" b="b" t="t" l="l"/>
            <a:pathLst>
              <a:path h="4830670" w="4452999">
                <a:moveTo>
                  <a:pt x="0" y="0"/>
                </a:moveTo>
                <a:lnTo>
                  <a:pt x="4452999" y="0"/>
                </a:lnTo>
                <a:lnTo>
                  <a:pt x="4452999" y="4830670"/>
                </a:lnTo>
                <a:lnTo>
                  <a:pt x="0" y="4830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60710">
            <a:off x="13940059" y="7004322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3" y="0"/>
                </a:lnTo>
                <a:lnTo>
                  <a:pt x="6299043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60710">
            <a:off x="13807923" y="8840958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4" y="0"/>
                </a:lnTo>
                <a:lnTo>
                  <a:pt x="6299044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60710">
            <a:off x="15226430" y="7235862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3" y="0"/>
                </a:lnTo>
                <a:lnTo>
                  <a:pt x="6299043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520709" y="-123577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1257300"/>
            <a:ext cx="9667965" cy="127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5"/>
              </a:lnSpc>
            </a:pPr>
            <a:r>
              <a:rPr lang="en-US" sz="9849" spc="-295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SQL Subquery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2320" y="3338143"/>
            <a:ext cx="5569820" cy="47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2633" spc="-78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nested inside another SQL query. It allows us to perform complex filtering, aggregation and data manipulation by using the result of one query inside another. often inside a SELECT, INSERT, UPDATE OR DELETE statement or inside a WHERE clause </a:t>
            </a:r>
          </a:p>
          <a:p>
            <a:pPr algn="l">
              <a:lnSpc>
                <a:spcPts val="2659"/>
              </a:lnSpc>
            </a:pPr>
          </a:p>
          <a:p>
            <a:pPr algn="l" marL="568511" indent="-284255" lvl="1">
              <a:lnSpc>
                <a:spcPts val="2659"/>
              </a:lnSpc>
              <a:buFont typeface="Arial"/>
              <a:buChar char="•"/>
            </a:pPr>
            <a:r>
              <a:rPr lang="en-US" sz="2633" spc="-78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perform operations that require intermediate results</a:t>
            </a:r>
          </a:p>
          <a:p>
            <a:pPr algn="l" marL="568511" indent="-284255" lvl="1">
              <a:lnSpc>
                <a:spcPts val="2659"/>
              </a:lnSpc>
              <a:buFont typeface="Arial"/>
              <a:buChar char="•"/>
            </a:pPr>
            <a:r>
              <a:rPr lang="en-US" sz="2633" spc="-78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filter data based on the result of another query </a:t>
            </a:r>
          </a:p>
          <a:p>
            <a:pPr algn="l" marL="568511" indent="-284255" lvl="1">
              <a:lnSpc>
                <a:spcPts val="2659"/>
              </a:lnSpc>
              <a:buFont typeface="Arial"/>
              <a:buChar char="•"/>
            </a:pPr>
            <a:r>
              <a:rPr lang="en-US" sz="2633" spc="-78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simplify complex SQL queries by breaking them into smaller parts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96665" y="2646480"/>
            <a:ext cx="4082042" cy="54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3633" spc="-108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subquery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51199" y="3483525"/>
            <a:ext cx="1520774" cy="68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8"/>
              </a:lnSpc>
            </a:pPr>
            <a:r>
              <a:rPr lang="en-US" sz="2140" spc="-64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Single-Row Subquery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01964" y="3444613"/>
            <a:ext cx="1520774" cy="68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8"/>
              </a:lnSpc>
            </a:pPr>
            <a:r>
              <a:rPr lang="en-US" sz="2140" spc="-64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Multi-Row Subquery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11818" y="4735335"/>
            <a:ext cx="1520774" cy="10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8"/>
              </a:lnSpc>
            </a:pPr>
            <a:r>
              <a:rPr lang="en-US" sz="2140" spc="-64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Non-Correlated Subquery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51199" y="4900681"/>
            <a:ext cx="1520774" cy="68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8"/>
              </a:lnSpc>
            </a:pPr>
            <a:r>
              <a:rPr lang="en-US" sz="2140" spc="-64">
                <a:solidFill>
                  <a:srgbClr val="010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Correlated Subquery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4673109" y="-108337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825509" y="-93097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977909" y="-77857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130309" y="-62617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282709" y="-47377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435109" y="-321371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13023"/>
            <a:ext cx="5965321" cy="1509311"/>
            <a:chOff x="0" y="0"/>
            <a:chExt cx="1623853" cy="41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3853" cy="410858"/>
            </a:xfrm>
            <a:custGeom>
              <a:avLst/>
              <a:gdLst/>
              <a:ahLst/>
              <a:cxnLst/>
              <a:rect r="r" b="b" t="t" l="l"/>
              <a:pathLst>
                <a:path h="410858" w="1623853">
                  <a:moveTo>
                    <a:pt x="14276" y="0"/>
                  </a:moveTo>
                  <a:lnTo>
                    <a:pt x="1609577" y="0"/>
                  </a:lnTo>
                  <a:cubicBezTo>
                    <a:pt x="1617462" y="0"/>
                    <a:pt x="1623853" y="6392"/>
                    <a:pt x="1623853" y="14276"/>
                  </a:cubicBezTo>
                  <a:lnTo>
                    <a:pt x="1623853" y="396582"/>
                  </a:lnTo>
                  <a:cubicBezTo>
                    <a:pt x="1623853" y="404467"/>
                    <a:pt x="1617462" y="410858"/>
                    <a:pt x="1609577" y="410858"/>
                  </a:cubicBezTo>
                  <a:lnTo>
                    <a:pt x="14276" y="410858"/>
                  </a:lnTo>
                  <a:cubicBezTo>
                    <a:pt x="10490" y="410858"/>
                    <a:pt x="6859" y="409354"/>
                    <a:pt x="4181" y="406677"/>
                  </a:cubicBezTo>
                  <a:cubicBezTo>
                    <a:pt x="1504" y="404000"/>
                    <a:pt x="0" y="400368"/>
                    <a:pt x="0" y="396582"/>
                  </a:cubicBezTo>
                  <a:lnTo>
                    <a:pt x="0" y="14276"/>
                  </a:lnTo>
                  <a:cubicBezTo>
                    <a:pt x="0" y="6392"/>
                    <a:pt x="6392" y="0"/>
                    <a:pt x="1427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A014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623853" cy="506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706853"/>
            <a:ext cx="5965321" cy="1283386"/>
            <a:chOff x="0" y="0"/>
            <a:chExt cx="1623853" cy="34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3853" cy="349358"/>
            </a:xfrm>
            <a:custGeom>
              <a:avLst/>
              <a:gdLst/>
              <a:ahLst/>
              <a:cxnLst/>
              <a:rect r="r" b="b" t="t" l="l"/>
              <a:pathLst>
                <a:path h="349358" w="1623853">
                  <a:moveTo>
                    <a:pt x="14276" y="0"/>
                  </a:moveTo>
                  <a:lnTo>
                    <a:pt x="1609577" y="0"/>
                  </a:lnTo>
                  <a:cubicBezTo>
                    <a:pt x="1617462" y="0"/>
                    <a:pt x="1623853" y="6392"/>
                    <a:pt x="1623853" y="14276"/>
                  </a:cubicBezTo>
                  <a:lnTo>
                    <a:pt x="1623853" y="335082"/>
                  </a:lnTo>
                  <a:cubicBezTo>
                    <a:pt x="1623853" y="342966"/>
                    <a:pt x="1617462" y="349358"/>
                    <a:pt x="1609577" y="349358"/>
                  </a:cubicBezTo>
                  <a:lnTo>
                    <a:pt x="14276" y="349358"/>
                  </a:lnTo>
                  <a:cubicBezTo>
                    <a:pt x="6392" y="349358"/>
                    <a:pt x="0" y="342966"/>
                    <a:pt x="0" y="335082"/>
                  </a:cubicBezTo>
                  <a:lnTo>
                    <a:pt x="0" y="14276"/>
                  </a:lnTo>
                  <a:cubicBezTo>
                    <a:pt x="0" y="6392"/>
                    <a:pt x="6392" y="0"/>
                    <a:pt x="1427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A014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623853" cy="444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316621"/>
            <a:ext cx="5965321" cy="1437342"/>
            <a:chOff x="0" y="0"/>
            <a:chExt cx="1623853" cy="3912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3853" cy="391267"/>
            </a:xfrm>
            <a:custGeom>
              <a:avLst/>
              <a:gdLst/>
              <a:ahLst/>
              <a:cxnLst/>
              <a:rect r="r" b="b" t="t" l="l"/>
              <a:pathLst>
                <a:path h="391267" w="1623853">
                  <a:moveTo>
                    <a:pt x="14276" y="0"/>
                  </a:moveTo>
                  <a:lnTo>
                    <a:pt x="1609577" y="0"/>
                  </a:lnTo>
                  <a:cubicBezTo>
                    <a:pt x="1617462" y="0"/>
                    <a:pt x="1623853" y="6392"/>
                    <a:pt x="1623853" y="14276"/>
                  </a:cubicBezTo>
                  <a:lnTo>
                    <a:pt x="1623853" y="376991"/>
                  </a:lnTo>
                  <a:cubicBezTo>
                    <a:pt x="1623853" y="384875"/>
                    <a:pt x="1617462" y="391267"/>
                    <a:pt x="1609577" y="391267"/>
                  </a:cubicBezTo>
                  <a:lnTo>
                    <a:pt x="14276" y="391267"/>
                  </a:lnTo>
                  <a:cubicBezTo>
                    <a:pt x="6392" y="391267"/>
                    <a:pt x="0" y="384875"/>
                    <a:pt x="0" y="376991"/>
                  </a:cubicBezTo>
                  <a:lnTo>
                    <a:pt x="0" y="14276"/>
                  </a:lnTo>
                  <a:cubicBezTo>
                    <a:pt x="0" y="6392"/>
                    <a:pt x="6392" y="0"/>
                    <a:pt x="1427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A014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623853" cy="4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052669"/>
            <a:ext cx="5965321" cy="1311284"/>
            <a:chOff x="0" y="0"/>
            <a:chExt cx="1623853" cy="3569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23853" cy="356952"/>
            </a:xfrm>
            <a:custGeom>
              <a:avLst/>
              <a:gdLst/>
              <a:ahLst/>
              <a:cxnLst/>
              <a:rect r="r" b="b" t="t" l="l"/>
              <a:pathLst>
                <a:path h="356952" w="1623853">
                  <a:moveTo>
                    <a:pt x="14276" y="0"/>
                  </a:moveTo>
                  <a:lnTo>
                    <a:pt x="1609577" y="0"/>
                  </a:lnTo>
                  <a:cubicBezTo>
                    <a:pt x="1617462" y="0"/>
                    <a:pt x="1623853" y="6392"/>
                    <a:pt x="1623853" y="14276"/>
                  </a:cubicBezTo>
                  <a:lnTo>
                    <a:pt x="1623853" y="342676"/>
                  </a:lnTo>
                  <a:cubicBezTo>
                    <a:pt x="1623853" y="350560"/>
                    <a:pt x="1617462" y="356952"/>
                    <a:pt x="1609577" y="356952"/>
                  </a:cubicBezTo>
                  <a:lnTo>
                    <a:pt x="14276" y="356952"/>
                  </a:lnTo>
                  <a:cubicBezTo>
                    <a:pt x="6392" y="356952"/>
                    <a:pt x="0" y="350560"/>
                    <a:pt x="0" y="342676"/>
                  </a:cubicBezTo>
                  <a:lnTo>
                    <a:pt x="0" y="14276"/>
                  </a:lnTo>
                  <a:cubicBezTo>
                    <a:pt x="0" y="6392"/>
                    <a:pt x="6392" y="0"/>
                    <a:pt x="1427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A014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623853" cy="452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195205" y="1937081"/>
            <a:ext cx="4996126" cy="8229600"/>
          </a:xfrm>
          <a:custGeom>
            <a:avLst/>
            <a:gdLst/>
            <a:ahLst/>
            <a:cxnLst/>
            <a:rect r="r" b="b" t="t" l="l"/>
            <a:pathLst>
              <a:path h="8229600" w="4996126">
                <a:moveTo>
                  <a:pt x="0" y="0"/>
                </a:moveTo>
                <a:lnTo>
                  <a:pt x="4996126" y="0"/>
                </a:lnTo>
                <a:lnTo>
                  <a:pt x="49961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960541" y="-492465"/>
            <a:ext cx="4137367" cy="4114800"/>
          </a:xfrm>
          <a:custGeom>
            <a:avLst/>
            <a:gdLst/>
            <a:ahLst/>
            <a:cxnLst/>
            <a:rect r="r" b="b" t="t" l="l"/>
            <a:pathLst>
              <a:path h="4114800" w="4137367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9316" y="-209774"/>
            <a:ext cx="4137367" cy="4114800"/>
          </a:xfrm>
          <a:custGeom>
            <a:avLst/>
            <a:gdLst/>
            <a:ahLst/>
            <a:cxnLst/>
            <a:rect r="r" b="b" t="t" l="l"/>
            <a:pathLst>
              <a:path h="4114800" w="4137367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493159" y="-1247121"/>
            <a:ext cx="4137367" cy="4114800"/>
          </a:xfrm>
          <a:custGeom>
            <a:avLst/>
            <a:gdLst/>
            <a:ahLst/>
            <a:cxnLst/>
            <a:rect r="r" b="b" t="t" l="l"/>
            <a:pathLst>
              <a:path h="4114800" w="4137367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3170472">
            <a:off x="-1576689" y="6696563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162050"/>
            <a:ext cx="11138249" cy="77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979" spc="-17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Types of  Subquery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3042" y="2403734"/>
            <a:ext cx="5212954" cy="99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2128" spc="-6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Single-Row Subquery </a:t>
            </a:r>
            <a:r>
              <a:rPr lang="en-US" sz="2128" spc="-6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Returns only one row ( and one column) . usefull with comparison operators like =,&lt;,&gt;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7098" y="5830678"/>
            <a:ext cx="4884990" cy="99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2128" spc="-6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Multi-Row Subquery - </a:t>
            </a:r>
            <a:r>
              <a:rPr lang="en-US" sz="2128" spc="-6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multiple values of rows ( columns) , often used with IN, ANY or ALL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3042" y="7516558"/>
            <a:ext cx="4879866" cy="99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2128" spc="-6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Non-Correlated Subquery - </a:t>
            </a:r>
            <a:r>
              <a:rPr lang="en-US" sz="2128" spc="-6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 a column from the outer query and runs once for each row of the outer query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7098" y="4189576"/>
            <a:ext cx="5064841" cy="99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2128" spc="-6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Correlated Subquery - </a:t>
            </a:r>
            <a:r>
              <a:rPr lang="en-US" sz="2128" spc="-6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 a column from the outer query and runs once for each row of the outer query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2166949" y="6662737"/>
            <a:ext cx="6121051" cy="3739405"/>
          </a:xfrm>
          <a:custGeom>
            <a:avLst/>
            <a:gdLst/>
            <a:ahLst/>
            <a:cxnLst/>
            <a:rect r="r" b="b" t="t" l="l"/>
            <a:pathLst>
              <a:path h="3739405" w="6121051">
                <a:moveTo>
                  <a:pt x="0" y="0"/>
                </a:moveTo>
                <a:lnTo>
                  <a:pt x="6121051" y="0"/>
                </a:lnTo>
                <a:lnTo>
                  <a:pt x="6121051" y="3739405"/>
                </a:lnTo>
                <a:lnTo>
                  <a:pt x="0" y="3739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962379" y="7365986"/>
            <a:ext cx="302223" cy="3022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96E"/>
            </a:solidFill>
            <a:ln w="19050" cap="sq">
              <a:solidFill>
                <a:srgbClr val="0A0147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70969" y="714466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9431" y="1524375"/>
            <a:ext cx="12363478" cy="4536368"/>
            <a:chOff x="0" y="0"/>
            <a:chExt cx="3256225" cy="11947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56225" cy="1194764"/>
            </a:xfrm>
            <a:custGeom>
              <a:avLst/>
              <a:gdLst/>
              <a:ahLst/>
              <a:cxnLst/>
              <a:rect r="r" b="b" t="t" l="l"/>
              <a:pathLst>
                <a:path h="1194764" w="3256225">
                  <a:moveTo>
                    <a:pt x="27552" y="0"/>
                  </a:moveTo>
                  <a:lnTo>
                    <a:pt x="3228672" y="0"/>
                  </a:lnTo>
                  <a:cubicBezTo>
                    <a:pt x="3243889" y="0"/>
                    <a:pt x="3256225" y="12336"/>
                    <a:pt x="3256225" y="27552"/>
                  </a:cubicBezTo>
                  <a:lnTo>
                    <a:pt x="3256225" y="1167211"/>
                  </a:lnTo>
                  <a:cubicBezTo>
                    <a:pt x="3256225" y="1174518"/>
                    <a:pt x="3253322" y="1181527"/>
                    <a:pt x="3248155" y="1186694"/>
                  </a:cubicBezTo>
                  <a:cubicBezTo>
                    <a:pt x="3242988" y="1191861"/>
                    <a:pt x="3235980" y="1194764"/>
                    <a:pt x="3228672" y="1194764"/>
                  </a:cubicBezTo>
                  <a:lnTo>
                    <a:pt x="27552" y="1194764"/>
                  </a:lnTo>
                  <a:cubicBezTo>
                    <a:pt x="12336" y="1194764"/>
                    <a:pt x="0" y="1182428"/>
                    <a:pt x="0" y="1167211"/>
                  </a:cubicBezTo>
                  <a:lnTo>
                    <a:pt x="0" y="27552"/>
                  </a:lnTo>
                  <a:cubicBezTo>
                    <a:pt x="0" y="12336"/>
                    <a:pt x="12336" y="0"/>
                    <a:pt x="27552" y="0"/>
                  </a:cubicBezTo>
                  <a:close/>
                </a:path>
              </a:pathLst>
            </a:custGeom>
            <a:solidFill>
              <a:srgbClr val="0079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56225" cy="1290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 is a virtual table that is based on the result - set of an SQL query</a:t>
              </a:r>
            </a:p>
            <a:p>
              <a:pPr algn="just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lang="en-US"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sefull for simplifying complex queries or securing data access</a:t>
              </a:r>
            </a:p>
            <a:p>
              <a:pPr algn="just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 contains rows and columns just like a real table </a:t>
              </a:r>
            </a:p>
            <a:p>
              <a:pPr algn="just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Does not store data physically. It just stores the query </a:t>
              </a:r>
            </a:p>
            <a:p>
              <a:pPr algn="just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When you query a view, the SQL engine runs the stored query and returns the result </a:t>
              </a:r>
            </a:p>
            <a:p>
              <a:pPr algn="just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– Used to simplify comples queries </a:t>
              </a:r>
            </a:p>
            <a:p>
              <a:pPr algn="just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– Encapsulate frequently used queries</a:t>
              </a:r>
            </a:p>
            <a:p>
              <a:pPr algn="just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– Provide a level of abstraction and security </a:t>
              </a:r>
            </a:p>
            <a:p>
              <a:pPr algn="just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– Restrict user access to specific rows or columns</a:t>
              </a:r>
            </a:p>
            <a:p>
              <a:pPr algn="just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– Present aggregated or joined data asily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30991" y="9202062"/>
            <a:ext cx="7315200" cy="1241367"/>
          </a:xfrm>
          <a:custGeom>
            <a:avLst/>
            <a:gdLst/>
            <a:ahLst/>
            <a:cxnLst/>
            <a:rect r="r" b="b" t="t" l="l"/>
            <a:pathLst>
              <a:path h="1241367" w="7315200">
                <a:moveTo>
                  <a:pt x="0" y="0"/>
                </a:moveTo>
                <a:lnTo>
                  <a:pt x="7315200" y="0"/>
                </a:lnTo>
                <a:lnTo>
                  <a:pt x="7315200" y="1241367"/>
                </a:lnTo>
                <a:lnTo>
                  <a:pt x="0" y="1241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83391" y="9354462"/>
            <a:ext cx="7315200" cy="1241367"/>
          </a:xfrm>
          <a:custGeom>
            <a:avLst/>
            <a:gdLst/>
            <a:ahLst/>
            <a:cxnLst/>
            <a:rect r="r" b="b" t="t" l="l"/>
            <a:pathLst>
              <a:path h="1241367" w="7315200">
                <a:moveTo>
                  <a:pt x="0" y="0"/>
                </a:moveTo>
                <a:lnTo>
                  <a:pt x="7315200" y="0"/>
                </a:lnTo>
                <a:lnTo>
                  <a:pt x="7315200" y="1241367"/>
                </a:lnTo>
                <a:lnTo>
                  <a:pt x="0" y="1241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35791" y="9506862"/>
            <a:ext cx="7315200" cy="1241367"/>
          </a:xfrm>
          <a:custGeom>
            <a:avLst/>
            <a:gdLst/>
            <a:ahLst/>
            <a:cxnLst/>
            <a:rect r="r" b="b" t="t" l="l"/>
            <a:pathLst>
              <a:path h="1241367" w="7315200">
                <a:moveTo>
                  <a:pt x="0" y="0"/>
                </a:moveTo>
                <a:lnTo>
                  <a:pt x="7315200" y="0"/>
                </a:lnTo>
                <a:lnTo>
                  <a:pt x="7315200" y="1241367"/>
                </a:lnTo>
                <a:lnTo>
                  <a:pt x="0" y="1241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88191" y="9659262"/>
            <a:ext cx="7315200" cy="1241367"/>
          </a:xfrm>
          <a:custGeom>
            <a:avLst/>
            <a:gdLst/>
            <a:ahLst/>
            <a:cxnLst/>
            <a:rect r="r" b="b" t="t" l="l"/>
            <a:pathLst>
              <a:path h="1241367" w="7315200">
                <a:moveTo>
                  <a:pt x="0" y="0"/>
                </a:moveTo>
                <a:lnTo>
                  <a:pt x="7315200" y="0"/>
                </a:lnTo>
                <a:lnTo>
                  <a:pt x="7315200" y="1241367"/>
                </a:lnTo>
                <a:lnTo>
                  <a:pt x="0" y="1241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40591" y="9811662"/>
            <a:ext cx="7315200" cy="1241367"/>
          </a:xfrm>
          <a:custGeom>
            <a:avLst/>
            <a:gdLst/>
            <a:ahLst/>
            <a:cxnLst/>
            <a:rect r="r" b="b" t="t" l="l"/>
            <a:pathLst>
              <a:path h="1241367" w="7315200">
                <a:moveTo>
                  <a:pt x="0" y="0"/>
                </a:moveTo>
                <a:lnTo>
                  <a:pt x="7315200" y="0"/>
                </a:lnTo>
                <a:lnTo>
                  <a:pt x="7315200" y="1241367"/>
                </a:lnTo>
                <a:lnTo>
                  <a:pt x="0" y="1241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71954" y="-322241"/>
            <a:ext cx="4518616" cy="4114800"/>
          </a:xfrm>
          <a:custGeom>
            <a:avLst/>
            <a:gdLst/>
            <a:ahLst/>
            <a:cxnLst/>
            <a:rect r="r" b="b" t="t" l="l"/>
            <a:pathLst>
              <a:path h="4114800" w="4518616">
                <a:moveTo>
                  <a:pt x="0" y="0"/>
                </a:moveTo>
                <a:lnTo>
                  <a:pt x="4518616" y="0"/>
                </a:lnTo>
                <a:lnTo>
                  <a:pt x="4518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030278" y="-1028700"/>
            <a:ext cx="4518616" cy="4114800"/>
          </a:xfrm>
          <a:custGeom>
            <a:avLst/>
            <a:gdLst/>
            <a:ahLst/>
            <a:cxnLst/>
            <a:rect r="r" b="b" t="t" l="l"/>
            <a:pathLst>
              <a:path h="4114800" w="4518616">
                <a:moveTo>
                  <a:pt x="0" y="0"/>
                </a:moveTo>
                <a:lnTo>
                  <a:pt x="4518617" y="0"/>
                </a:lnTo>
                <a:lnTo>
                  <a:pt x="4518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58649" y="6315312"/>
            <a:ext cx="5139542" cy="2147111"/>
          </a:xfrm>
          <a:custGeom>
            <a:avLst/>
            <a:gdLst/>
            <a:ahLst/>
            <a:cxnLst/>
            <a:rect r="r" b="b" t="t" l="l"/>
            <a:pathLst>
              <a:path h="2147111" w="5139542">
                <a:moveTo>
                  <a:pt x="0" y="0"/>
                </a:moveTo>
                <a:lnTo>
                  <a:pt x="5139542" y="0"/>
                </a:lnTo>
                <a:lnTo>
                  <a:pt x="5139542" y="2147112"/>
                </a:lnTo>
                <a:lnTo>
                  <a:pt x="0" y="21471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6538" y="7844875"/>
            <a:ext cx="6234058" cy="2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SQL</a:t>
            </a:r>
          </a:p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Views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43831" y="6572167"/>
            <a:ext cx="2659444" cy="44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6"/>
              </a:lnSpc>
            </a:pPr>
            <a:r>
              <a:rPr lang="en-US" sz="3754" spc="-18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Syntax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23533" y="6400717"/>
            <a:ext cx="4919969" cy="144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7" b="true">
                <a:solidFill>
                  <a:srgbClr val="3779E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CREATE VIEW</a:t>
            </a:r>
            <a:r>
              <a:rPr lang="en-US" sz="2057" b="true">
                <a:solidFill>
                  <a:srgbClr val="000000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view_name </a:t>
            </a:r>
            <a:r>
              <a:rPr lang="en-US" sz="2057" b="true">
                <a:solidFill>
                  <a:srgbClr val="3779E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AS</a:t>
            </a:r>
            <a:r>
              <a:rPr lang="en-US" sz="2057" b="true">
                <a:solidFill>
                  <a:srgbClr val="000000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</a:t>
            </a:r>
          </a:p>
          <a:p>
            <a:pPr algn="ctr">
              <a:lnSpc>
                <a:spcPts val="2879"/>
              </a:lnSpc>
            </a:pPr>
            <a:r>
              <a:rPr lang="en-US" sz="2057" b="true">
                <a:solidFill>
                  <a:srgbClr val="3779E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SELECT</a:t>
            </a:r>
            <a:r>
              <a:rPr lang="en-US" sz="2057" b="true">
                <a:solidFill>
                  <a:srgbClr val="000000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column1, column2...</a:t>
            </a:r>
          </a:p>
          <a:p>
            <a:pPr algn="ctr">
              <a:lnSpc>
                <a:spcPts val="2879"/>
              </a:lnSpc>
            </a:pPr>
            <a:r>
              <a:rPr lang="en-US" sz="2057" b="true">
                <a:solidFill>
                  <a:srgbClr val="3779E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FROM</a:t>
            </a:r>
            <a:r>
              <a:rPr lang="en-US" sz="2057" b="true">
                <a:solidFill>
                  <a:srgbClr val="000000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table_name</a:t>
            </a:r>
          </a:p>
          <a:p>
            <a:pPr algn="ctr">
              <a:lnSpc>
                <a:spcPts val="2879"/>
              </a:lnSpc>
            </a:pPr>
            <a:r>
              <a:rPr lang="en-US" sz="2057" b="true">
                <a:solidFill>
                  <a:srgbClr val="3779E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WHERE</a:t>
            </a:r>
            <a:r>
              <a:rPr lang="en-US" sz="2057" b="true">
                <a:solidFill>
                  <a:srgbClr val="000000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condition;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42624" y="-293166"/>
            <a:ext cx="3414411" cy="341441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842624" y="793356"/>
            <a:ext cx="7315200" cy="1241367"/>
          </a:xfrm>
          <a:custGeom>
            <a:avLst/>
            <a:gdLst/>
            <a:ahLst/>
            <a:cxnLst/>
            <a:rect r="r" b="b" t="t" l="l"/>
            <a:pathLst>
              <a:path h="1241367" w="7315200">
                <a:moveTo>
                  <a:pt x="0" y="0"/>
                </a:moveTo>
                <a:lnTo>
                  <a:pt x="7315200" y="0"/>
                </a:lnTo>
                <a:lnTo>
                  <a:pt x="7315200" y="1241367"/>
                </a:lnTo>
                <a:lnTo>
                  <a:pt x="0" y="1241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96554" y="3945321"/>
            <a:ext cx="10072973" cy="3311490"/>
          </a:xfrm>
          <a:custGeom>
            <a:avLst/>
            <a:gdLst/>
            <a:ahLst/>
            <a:cxnLst/>
            <a:rect r="r" b="b" t="t" l="l"/>
            <a:pathLst>
              <a:path h="3311490" w="10072973">
                <a:moveTo>
                  <a:pt x="0" y="0"/>
                </a:moveTo>
                <a:lnTo>
                  <a:pt x="10072973" y="0"/>
                </a:lnTo>
                <a:lnTo>
                  <a:pt x="10072973" y="3311490"/>
                </a:lnTo>
                <a:lnTo>
                  <a:pt x="0" y="3311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430908">
            <a:off x="15604742" y="8007951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304925"/>
            <a:ext cx="7193539" cy="106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SQL INDEX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51195" y="1939473"/>
            <a:ext cx="9037061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schema object that improves the speed of data retrieval operations on a table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8430908">
            <a:off x="15390214" y="7987237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430908">
            <a:off x="15175686" y="7966523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430908">
            <a:off x="14961157" y="7945809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430908">
            <a:off x="14746629" y="7925095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430908">
            <a:off x="14532100" y="7904381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430908">
            <a:off x="14317572" y="7883668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430908">
            <a:off x="14103043" y="7862954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42903" y="3859596"/>
            <a:ext cx="3109286" cy="320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211" indent="-219106" lvl="1">
              <a:lnSpc>
                <a:spcPts val="2841"/>
              </a:lnSpc>
              <a:buFont typeface="Arial"/>
              <a:buChar char="•"/>
            </a:pPr>
            <a:r>
              <a:rPr lang="en-US" sz="2029" spc="-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Sorts and stores the data rows in the table based on the key values</a:t>
            </a:r>
          </a:p>
          <a:p>
            <a:pPr algn="l" marL="438211" indent="-219106" lvl="1">
              <a:lnSpc>
                <a:spcPts val="2841"/>
              </a:lnSpc>
              <a:buFont typeface="Arial"/>
              <a:buChar char="•"/>
            </a:pPr>
            <a:r>
              <a:rPr lang="en-US" sz="2029" spc="-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one clustered index per table (because rows can be stored only one way)</a:t>
            </a:r>
          </a:p>
          <a:p>
            <a:pPr algn="l" marL="438211" indent="-219106" lvl="1">
              <a:lnSpc>
                <a:spcPts val="2841"/>
              </a:lnSpc>
              <a:buFont typeface="Arial"/>
              <a:buChar char="•"/>
            </a:pPr>
            <a:r>
              <a:rPr lang="en-US" sz="2029" spc="-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Perimary key often implemented as clustered index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2903" y="3558725"/>
            <a:ext cx="2681091" cy="38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1"/>
              </a:lnSpc>
            </a:pPr>
            <a:r>
              <a:rPr lang="en-US" b="true" sz="2029" spc="-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CLUSTERED INDEX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88258" y="3859596"/>
            <a:ext cx="2819779" cy="320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211" indent="-219106" lvl="1">
              <a:lnSpc>
                <a:spcPts val="2841"/>
              </a:lnSpc>
              <a:buFont typeface="Arial"/>
              <a:buChar char="•"/>
            </a:pPr>
            <a:r>
              <a:rPr lang="en-US" sz="2029" spc="-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Creates a separate structure that points back to the data rows</a:t>
            </a:r>
          </a:p>
          <a:p>
            <a:pPr algn="l" marL="438211" indent="-219106" lvl="1">
              <a:lnSpc>
                <a:spcPts val="2841"/>
              </a:lnSpc>
              <a:buFont typeface="Arial"/>
              <a:buChar char="•"/>
            </a:pPr>
            <a:r>
              <a:rPr lang="en-US" sz="2029" spc="-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have multiple non-clustered indexs on the table </a:t>
            </a:r>
          </a:p>
          <a:p>
            <a:pPr algn="l" marL="438211" indent="-219106" lvl="1">
              <a:lnSpc>
                <a:spcPts val="2841"/>
              </a:lnSpc>
              <a:buFont typeface="Arial"/>
              <a:buChar char="•"/>
            </a:pPr>
            <a:r>
              <a:rPr lang="en-US" sz="2029" spc="-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Speeds up searches on columns not part of the clustered index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88258" y="3558725"/>
            <a:ext cx="4589596" cy="38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029" spc="-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NON CLUSTERED INDEX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1703" y="8000490"/>
            <a:ext cx="2819779" cy="73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211" indent="-219106" lvl="1">
              <a:lnSpc>
                <a:spcPts val="2841"/>
              </a:lnSpc>
              <a:buFont typeface="Arial"/>
              <a:buChar char="•"/>
            </a:pPr>
            <a:r>
              <a:rPr lang="en-US" sz="2029" spc="-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all values in the index key are unique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1703" y="7699620"/>
            <a:ext cx="2175096" cy="38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1"/>
              </a:lnSpc>
            </a:pPr>
            <a:r>
              <a:rPr lang="en-US" b="true" sz="2029" spc="-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UNIQUE INDEX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68741" y="8000490"/>
            <a:ext cx="2819779" cy="73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211" indent="-219106" lvl="1">
              <a:lnSpc>
                <a:spcPts val="2841"/>
              </a:lnSpc>
              <a:buFont typeface="Arial"/>
              <a:buChar char="•"/>
            </a:pPr>
            <a:r>
              <a:rPr lang="en-US" sz="2029" spc="-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index on multiple columns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68741" y="7699620"/>
            <a:ext cx="3139295" cy="38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1"/>
              </a:lnSpc>
            </a:pPr>
            <a:r>
              <a:rPr lang="en-US" b="true" sz="2029" spc="-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COMPOSITE INDEX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1202" y="6903187"/>
            <a:ext cx="4556798" cy="3446596"/>
          </a:xfrm>
          <a:custGeom>
            <a:avLst/>
            <a:gdLst/>
            <a:ahLst/>
            <a:cxnLst/>
            <a:rect r="r" b="b" t="t" l="l"/>
            <a:pathLst>
              <a:path h="3446596" w="4556798">
                <a:moveTo>
                  <a:pt x="0" y="0"/>
                </a:moveTo>
                <a:lnTo>
                  <a:pt x="4556798" y="0"/>
                </a:lnTo>
                <a:lnTo>
                  <a:pt x="4556798" y="3446596"/>
                </a:lnTo>
                <a:lnTo>
                  <a:pt x="0" y="344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4559" y="5999994"/>
            <a:ext cx="3249468" cy="1806386"/>
            <a:chOff x="0" y="0"/>
            <a:chExt cx="855827" cy="4757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5827" cy="475756"/>
            </a:xfrm>
            <a:custGeom>
              <a:avLst/>
              <a:gdLst/>
              <a:ahLst/>
              <a:cxnLst/>
              <a:rect r="r" b="b" t="t" l="l"/>
              <a:pathLst>
                <a:path h="475756" w="855827">
                  <a:moveTo>
                    <a:pt x="121508" y="0"/>
                  </a:moveTo>
                  <a:lnTo>
                    <a:pt x="734318" y="0"/>
                  </a:lnTo>
                  <a:cubicBezTo>
                    <a:pt x="801426" y="0"/>
                    <a:pt x="855827" y="54401"/>
                    <a:pt x="855827" y="121508"/>
                  </a:cubicBezTo>
                  <a:lnTo>
                    <a:pt x="855827" y="354247"/>
                  </a:lnTo>
                  <a:cubicBezTo>
                    <a:pt x="855827" y="421355"/>
                    <a:pt x="801426" y="475756"/>
                    <a:pt x="734318" y="475756"/>
                  </a:cubicBezTo>
                  <a:lnTo>
                    <a:pt x="121508" y="475756"/>
                  </a:lnTo>
                  <a:cubicBezTo>
                    <a:pt x="54401" y="475756"/>
                    <a:pt x="0" y="421355"/>
                    <a:pt x="0" y="354247"/>
                  </a:cubicBezTo>
                  <a:lnTo>
                    <a:pt x="0" y="121508"/>
                  </a:lnTo>
                  <a:cubicBezTo>
                    <a:pt x="0" y="54401"/>
                    <a:pt x="54401" y="0"/>
                    <a:pt x="121508" y="0"/>
                  </a:cubicBez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855827" cy="57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77117">
            <a:off x="4688757" y="6504482"/>
            <a:ext cx="2642167" cy="1263436"/>
          </a:xfrm>
          <a:custGeom>
            <a:avLst/>
            <a:gdLst/>
            <a:ahLst/>
            <a:cxnLst/>
            <a:rect r="r" b="b" t="t" l="l"/>
            <a:pathLst>
              <a:path h="1263436" w="2642167">
                <a:moveTo>
                  <a:pt x="0" y="0"/>
                </a:moveTo>
                <a:lnTo>
                  <a:pt x="2642167" y="0"/>
                </a:lnTo>
                <a:lnTo>
                  <a:pt x="2642167" y="1263436"/>
                </a:lnTo>
                <a:lnTo>
                  <a:pt x="0" y="1263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227064">
            <a:off x="-1165060" y="-1806134"/>
            <a:ext cx="4147756" cy="4114800"/>
          </a:xfrm>
          <a:custGeom>
            <a:avLst/>
            <a:gdLst/>
            <a:ahLst/>
            <a:cxnLst/>
            <a:rect r="r" b="b" t="t" l="l"/>
            <a:pathLst>
              <a:path h="4114800" w="4147756">
                <a:moveTo>
                  <a:pt x="0" y="0"/>
                </a:moveTo>
                <a:lnTo>
                  <a:pt x="4147756" y="0"/>
                </a:lnTo>
                <a:lnTo>
                  <a:pt x="41477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334042"/>
            <a:ext cx="3595519" cy="3015742"/>
          </a:xfrm>
          <a:custGeom>
            <a:avLst/>
            <a:gdLst/>
            <a:ahLst/>
            <a:cxnLst/>
            <a:rect r="r" b="b" t="t" l="l"/>
            <a:pathLst>
              <a:path h="3015742" w="3595519">
                <a:moveTo>
                  <a:pt x="0" y="0"/>
                </a:moveTo>
                <a:lnTo>
                  <a:pt x="3595519" y="0"/>
                </a:lnTo>
                <a:lnTo>
                  <a:pt x="3595519" y="3015741"/>
                </a:lnTo>
                <a:lnTo>
                  <a:pt x="0" y="30157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3050" y="6742245"/>
            <a:ext cx="6978478" cy="106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SQL Trigger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64294"/>
            <a:ext cx="6142033" cy="369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Triggers are like reflex action which allow us to set up an automatic action that will run every time a certain event happens in our database like adding, updating etc,..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automatically logging changes, Enforcing comples business rules, Maintaining derived/calculated data, Sending alerts/ notifications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7178" y="5251092"/>
            <a:ext cx="10572569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2499" spc="-1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Trigger types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76223" y="5561965"/>
            <a:ext cx="6142033" cy="141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Trigger</a:t>
            </a:r>
          </a:p>
          <a:p>
            <a:pPr algn="l">
              <a:lnSpc>
                <a:spcPts val="3639"/>
              </a:lnSpc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Trigger </a:t>
            </a:r>
          </a:p>
          <a:p>
            <a:pPr algn="l">
              <a:lnSpc>
                <a:spcPts val="3639"/>
              </a:lnSpc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INSTEAD OF Trigger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22525" y="1711919"/>
            <a:ext cx="7536775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79E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CREATE TRIGGER</a:t>
            </a:r>
            <a:r>
              <a:rPr lang="en-US" sz="2299">
                <a:solidFill>
                  <a:srgbClr val="000000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trigger_name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79E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[BEFORE | AFTER] [INSERT | UPDATE | DELETE]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79E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ON</a:t>
            </a:r>
            <a:r>
              <a:rPr lang="en-US" sz="2299">
                <a:solidFill>
                  <a:srgbClr val="000000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table_name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79E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EACH ROW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79E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BEGIN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-- SQL statements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79E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END;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21528" y="1473794"/>
            <a:ext cx="10572569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2499" spc="-1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Syntax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4047" y="180285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0"/>
                </a:moveTo>
                <a:lnTo>
                  <a:pt x="729306" y="0"/>
                </a:lnTo>
                <a:lnTo>
                  <a:pt x="729306" y="566206"/>
                </a:lnTo>
                <a:lnTo>
                  <a:pt x="0" y="566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04925"/>
            <a:ext cx="7639639" cy="106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Trigger Types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8231658" y="1028700"/>
            <a:ext cx="436681" cy="339023"/>
          </a:xfrm>
          <a:custGeom>
            <a:avLst/>
            <a:gdLst/>
            <a:ahLst/>
            <a:cxnLst/>
            <a:rect r="r" b="b" t="t" l="l"/>
            <a:pathLst>
              <a:path h="339023" w="436681">
                <a:moveTo>
                  <a:pt x="436681" y="339023"/>
                </a:moveTo>
                <a:lnTo>
                  <a:pt x="0" y="339023"/>
                </a:lnTo>
                <a:lnTo>
                  <a:pt x="0" y="0"/>
                </a:lnTo>
                <a:lnTo>
                  <a:pt x="436681" y="0"/>
                </a:lnTo>
                <a:lnTo>
                  <a:pt x="436681" y="3390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16384" y="2085957"/>
            <a:ext cx="5439235" cy="2150125"/>
          </a:xfrm>
          <a:custGeom>
            <a:avLst/>
            <a:gdLst/>
            <a:ahLst/>
            <a:cxnLst/>
            <a:rect r="r" b="b" t="t" l="l"/>
            <a:pathLst>
              <a:path h="2150125" w="5439235">
                <a:moveTo>
                  <a:pt x="0" y="0"/>
                </a:moveTo>
                <a:lnTo>
                  <a:pt x="5439235" y="0"/>
                </a:lnTo>
                <a:lnTo>
                  <a:pt x="5439235" y="2150125"/>
                </a:lnTo>
                <a:lnTo>
                  <a:pt x="0" y="2150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17026" y="7218041"/>
            <a:ext cx="5838593" cy="2452434"/>
          </a:xfrm>
          <a:custGeom>
            <a:avLst/>
            <a:gdLst/>
            <a:ahLst/>
            <a:cxnLst/>
            <a:rect r="r" b="b" t="t" l="l"/>
            <a:pathLst>
              <a:path h="2452434" w="5838593">
                <a:moveTo>
                  <a:pt x="0" y="0"/>
                </a:moveTo>
                <a:lnTo>
                  <a:pt x="5838593" y="0"/>
                </a:lnTo>
                <a:lnTo>
                  <a:pt x="5838593" y="2452434"/>
                </a:lnTo>
                <a:lnTo>
                  <a:pt x="0" y="24524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68502" y="4547703"/>
            <a:ext cx="5126509" cy="2358716"/>
          </a:xfrm>
          <a:custGeom>
            <a:avLst/>
            <a:gdLst/>
            <a:ahLst/>
            <a:cxnLst/>
            <a:rect r="r" b="b" t="t" l="l"/>
            <a:pathLst>
              <a:path h="2358716" w="5126509">
                <a:moveTo>
                  <a:pt x="0" y="0"/>
                </a:moveTo>
                <a:lnTo>
                  <a:pt x="5126509" y="0"/>
                </a:lnTo>
                <a:lnTo>
                  <a:pt x="5126509" y="2358717"/>
                </a:lnTo>
                <a:lnTo>
                  <a:pt x="0" y="23587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4264392" y="-350126"/>
            <a:ext cx="4800029" cy="4780303"/>
          </a:xfrm>
          <a:custGeom>
            <a:avLst/>
            <a:gdLst/>
            <a:ahLst/>
            <a:cxnLst/>
            <a:rect r="r" b="b" t="t" l="l"/>
            <a:pathLst>
              <a:path h="4780303" w="4800029">
                <a:moveTo>
                  <a:pt x="0" y="0"/>
                </a:moveTo>
                <a:lnTo>
                  <a:pt x="4800028" y="0"/>
                </a:lnTo>
                <a:lnTo>
                  <a:pt x="4800028" y="4780303"/>
                </a:lnTo>
                <a:lnTo>
                  <a:pt x="0" y="47803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72762" y="7125521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4" y="0"/>
                </a:lnTo>
                <a:lnTo>
                  <a:pt x="58029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85891" y="7517825"/>
            <a:ext cx="4157966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Runs before the action 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 or modify data before insertion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85891" y="7091774"/>
            <a:ext cx="338403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BEFORE Trigger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85891" y="2742819"/>
            <a:ext cx="338403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AFTER Trigger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85891" y="3168870"/>
            <a:ext cx="4157966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Runs after the action 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logs after data changes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85891" y="4448395"/>
            <a:ext cx="338403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INSTEAD OF Trigger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85891" y="4874446"/>
            <a:ext cx="4157966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Replaces the action 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on views to define custom INSERT/UPDATE/DELETE behavior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508109" y="7613075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096229" y="8316617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7988" y="313588"/>
            <a:ext cx="3457575" cy="3457575"/>
          </a:xfrm>
          <a:custGeom>
            <a:avLst/>
            <a:gdLst/>
            <a:ahLst/>
            <a:cxnLst/>
            <a:rect r="r" b="b" t="t" l="l"/>
            <a:pathLst>
              <a:path h="3457575" w="3457575">
                <a:moveTo>
                  <a:pt x="0" y="0"/>
                </a:moveTo>
                <a:lnTo>
                  <a:pt x="3457575" y="0"/>
                </a:lnTo>
                <a:lnTo>
                  <a:pt x="3457575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49637" y="-1028700"/>
            <a:ext cx="4518616" cy="4114800"/>
          </a:xfrm>
          <a:custGeom>
            <a:avLst/>
            <a:gdLst/>
            <a:ahLst/>
            <a:cxnLst/>
            <a:rect r="r" b="b" t="t" l="l"/>
            <a:pathLst>
              <a:path h="4114800" w="4518616">
                <a:moveTo>
                  <a:pt x="0" y="0"/>
                </a:moveTo>
                <a:lnTo>
                  <a:pt x="4518616" y="0"/>
                </a:lnTo>
                <a:lnTo>
                  <a:pt x="4518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0233" y="1876858"/>
            <a:ext cx="10247531" cy="78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5"/>
              </a:lnSpc>
            </a:pPr>
            <a:r>
              <a:rPr lang="en-US" sz="6512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STORED PROCEDURE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87419" y="2574695"/>
            <a:ext cx="1327188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It is a precompiled  set of SQL statements stored in the database that you can execute as a single unit 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Usefull for reusability, security and performance optimization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85198"/>
            <a:ext cx="5037469" cy="38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6"/>
              </a:lnSpc>
            </a:pPr>
            <a:r>
              <a:rPr lang="en-US" sz="2254" spc="-11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Create stored procedure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93171" y="4385198"/>
            <a:ext cx="4250829" cy="127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1799">
                <a:solidFill>
                  <a:srgbClr val="3779E3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CREATE PROCEDURE </a:t>
            </a:r>
            <a:r>
              <a:rPr lang="en-US" sz="1799">
                <a:solidFill>
                  <a:srgbClr val="000000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procedure_name</a:t>
            </a:r>
          </a:p>
          <a:p>
            <a:pPr algn="ctr">
              <a:lnSpc>
                <a:spcPts val="2518"/>
              </a:lnSpc>
            </a:pPr>
            <a:r>
              <a:rPr lang="en-US" sz="1799">
                <a:solidFill>
                  <a:srgbClr val="3779E3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</a:t>
            </a:r>
            <a:r>
              <a:rPr lang="en-US" sz="1799">
                <a:solidFill>
                  <a:srgbClr val="000000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</a:t>
            </a:r>
          </a:p>
          <a:p>
            <a:pPr algn="ctr">
              <a:lnSpc>
                <a:spcPts val="2518"/>
              </a:lnSpc>
            </a:pPr>
            <a:r>
              <a:rPr lang="en-US" sz="1799">
                <a:solidFill>
                  <a:srgbClr val="000000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sql_statement</a:t>
            </a:r>
          </a:p>
          <a:p>
            <a:pPr algn="ctr">
              <a:lnSpc>
                <a:spcPts val="2518"/>
              </a:lnSpc>
            </a:pPr>
            <a:r>
              <a:rPr lang="en-US" sz="1799">
                <a:solidFill>
                  <a:srgbClr val="3779E3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GO</a:t>
            </a:r>
            <a:r>
              <a:rPr lang="en-US" sz="1799">
                <a:solidFill>
                  <a:srgbClr val="000000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491" y="4027532"/>
            <a:ext cx="3264087" cy="40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3359" spc="-16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Syntax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3171" y="6011627"/>
            <a:ext cx="2742531" cy="31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1799">
                <a:solidFill>
                  <a:srgbClr val="3779E3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EXEC </a:t>
            </a:r>
            <a:r>
              <a:rPr lang="en-US" sz="1799">
                <a:solidFill>
                  <a:srgbClr val="000000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procedure_name;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978756"/>
            <a:ext cx="5037469" cy="38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6"/>
              </a:lnSpc>
            </a:pPr>
            <a:r>
              <a:rPr lang="en-US" sz="2254" spc="-11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Ececuting a stored procedure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97619" y="3875132"/>
            <a:ext cx="7861681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-1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Stored in the database - can be called anytime without rewriting code 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-1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Precompiled - database engine parses and optimises it once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-1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Reusable - You can call it multiple times in different applications 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-1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Parameter support- accepts input parameters and returns output parameter 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-1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Security - Can restrict access so users only execute the procedure instead of running direct SQL queries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6516643"/>
            <a:ext cx="4188033" cy="4552210"/>
          </a:xfrm>
          <a:custGeom>
            <a:avLst/>
            <a:gdLst/>
            <a:ahLst/>
            <a:cxnLst/>
            <a:rect r="r" b="b" t="t" l="l"/>
            <a:pathLst>
              <a:path h="4552210" w="4188033">
                <a:moveTo>
                  <a:pt x="0" y="0"/>
                </a:moveTo>
                <a:lnTo>
                  <a:pt x="4188033" y="0"/>
                </a:lnTo>
                <a:lnTo>
                  <a:pt x="4188033" y="4552210"/>
                </a:lnTo>
                <a:lnTo>
                  <a:pt x="0" y="4552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17195" y="2187032"/>
            <a:ext cx="5932672" cy="5468845"/>
          </a:xfrm>
          <a:custGeom>
            <a:avLst/>
            <a:gdLst/>
            <a:ahLst/>
            <a:cxnLst/>
            <a:rect r="r" b="b" t="t" l="l"/>
            <a:pathLst>
              <a:path h="5468845" w="5932672">
                <a:moveTo>
                  <a:pt x="0" y="0"/>
                </a:moveTo>
                <a:lnTo>
                  <a:pt x="5932672" y="0"/>
                </a:lnTo>
                <a:lnTo>
                  <a:pt x="5932672" y="5468846"/>
                </a:lnTo>
                <a:lnTo>
                  <a:pt x="0" y="546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72775" y="-669633"/>
            <a:ext cx="969594" cy="3396666"/>
          </a:xfrm>
          <a:custGeom>
            <a:avLst/>
            <a:gdLst/>
            <a:ahLst/>
            <a:cxnLst/>
            <a:rect r="r" b="b" t="t" l="l"/>
            <a:pathLst>
              <a:path h="3396666" w="969594">
                <a:moveTo>
                  <a:pt x="0" y="0"/>
                </a:moveTo>
                <a:lnTo>
                  <a:pt x="969594" y="0"/>
                </a:lnTo>
                <a:lnTo>
                  <a:pt x="969594" y="3396666"/>
                </a:lnTo>
                <a:lnTo>
                  <a:pt x="0" y="3396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921455"/>
            <a:ext cx="18285279" cy="7670675"/>
          </a:xfrm>
          <a:custGeom>
            <a:avLst/>
            <a:gdLst/>
            <a:ahLst/>
            <a:cxnLst/>
            <a:rect r="r" b="b" t="t" l="l"/>
            <a:pathLst>
              <a:path h="7670675" w="18285279">
                <a:moveTo>
                  <a:pt x="0" y="0"/>
                </a:moveTo>
                <a:lnTo>
                  <a:pt x="18285279" y="0"/>
                </a:lnTo>
                <a:lnTo>
                  <a:pt x="18285279" y="7670675"/>
                </a:lnTo>
                <a:lnTo>
                  <a:pt x="0" y="7670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44524" y="3243404"/>
            <a:ext cx="8476806" cy="572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Databases and Tables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Insert Data into tables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Retrieve Data (Querying)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existing Data 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Data 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and sort Data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 Data from Multiple Tables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rules with constraints 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calculations and aggregations 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access to Data 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indexs for faster searches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transactions to mange data safely</a:t>
            </a:r>
          </a:p>
          <a:p>
            <a:pPr algn="just" marL="539748" indent="-269874" lvl="1">
              <a:lnSpc>
                <a:spcPts val="3499"/>
              </a:lnSpc>
              <a:buAutoNum type="arabicPeriod" startAt="1"/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triggers to automate actions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4461" y="1789722"/>
            <a:ext cx="9601274" cy="106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 can SQL Do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035449" y="1028700"/>
            <a:ext cx="1223851" cy="847795"/>
          </a:xfrm>
          <a:custGeom>
            <a:avLst/>
            <a:gdLst/>
            <a:ahLst/>
            <a:cxnLst/>
            <a:rect r="r" b="b" t="t" l="l"/>
            <a:pathLst>
              <a:path h="847795" w="1223851">
                <a:moveTo>
                  <a:pt x="1223851" y="0"/>
                </a:moveTo>
                <a:lnTo>
                  <a:pt x="0" y="0"/>
                </a:lnTo>
                <a:lnTo>
                  <a:pt x="0" y="847795"/>
                </a:lnTo>
                <a:lnTo>
                  <a:pt x="1223851" y="847795"/>
                </a:lnTo>
                <a:lnTo>
                  <a:pt x="122385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76523" y="7202576"/>
            <a:ext cx="8045955" cy="2047095"/>
          </a:xfrm>
          <a:custGeom>
            <a:avLst/>
            <a:gdLst/>
            <a:ahLst/>
            <a:cxnLst/>
            <a:rect r="r" b="b" t="t" l="l"/>
            <a:pathLst>
              <a:path h="2047095" w="8045955">
                <a:moveTo>
                  <a:pt x="0" y="0"/>
                </a:moveTo>
                <a:lnTo>
                  <a:pt x="8045955" y="0"/>
                </a:lnTo>
                <a:lnTo>
                  <a:pt x="8045955" y="2047096"/>
                </a:lnTo>
                <a:lnTo>
                  <a:pt x="0" y="204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76523" y="3718250"/>
            <a:ext cx="7351453" cy="2296962"/>
          </a:xfrm>
          <a:custGeom>
            <a:avLst/>
            <a:gdLst/>
            <a:ahLst/>
            <a:cxnLst/>
            <a:rect r="r" b="b" t="t" l="l"/>
            <a:pathLst>
              <a:path h="2296962" w="7351453">
                <a:moveTo>
                  <a:pt x="0" y="0"/>
                </a:moveTo>
                <a:lnTo>
                  <a:pt x="7351452" y="0"/>
                </a:lnTo>
                <a:lnTo>
                  <a:pt x="7351452" y="2296962"/>
                </a:lnTo>
                <a:lnTo>
                  <a:pt x="0" y="229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759" b="-1000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77988" y="313588"/>
            <a:ext cx="3457575" cy="3457575"/>
          </a:xfrm>
          <a:custGeom>
            <a:avLst/>
            <a:gdLst/>
            <a:ahLst/>
            <a:cxnLst/>
            <a:rect r="r" b="b" t="t" l="l"/>
            <a:pathLst>
              <a:path h="3457575" w="3457575">
                <a:moveTo>
                  <a:pt x="0" y="0"/>
                </a:moveTo>
                <a:lnTo>
                  <a:pt x="3457575" y="0"/>
                </a:lnTo>
                <a:lnTo>
                  <a:pt x="3457575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40889" y="5890425"/>
            <a:ext cx="6389162" cy="8229600"/>
          </a:xfrm>
          <a:custGeom>
            <a:avLst/>
            <a:gdLst/>
            <a:ahLst/>
            <a:cxnLst/>
            <a:rect r="r" b="b" t="t" l="l"/>
            <a:pathLst>
              <a:path h="8229600" w="6389162">
                <a:moveTo>
                  <a:pt x="0" y="0"/>
                </a:moveTo>
                <a:lnTo>
                  <a:pt x="6389162" y="0"/>
                </a:lnTo>
                <a:lnTo>
                  <a:pt x="63891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9587" y="2795749"/>
            <a:ext cx="4314695" cy="55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With one parameter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8273" y="6131250"/>
            <a:ext cx="5003542" cy="52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06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With multiple parameter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98182" y="3623000"/>
            <a:ext cx="6330365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Statement creates a stored procedure that selects customers form particualr city form the “customers ” table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98182" y="7340457"/>
            <a:ext cx="6330365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Statement creates a stored procedure that selects customers form particualr city with a particular postalcode form the “customers ” table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0233" y="1707761"/>
            <a:ext cx="10247531" cy="78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5"/>
              </a:lnSpc>
            </a:pPr>
            <a:r>
              <a:rPr lang="en-US" sz="6512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STORED PROCEDURE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77909" y="7200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0309" y="73533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2709" y="75057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35109" y="76581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87509" y="78105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39909" y="79629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-670798" y="-907598"/>
            <a:ext cx="6173521" cy="6148150"/>
          </a:xfrm>
          <a:custGeom>
            <a:avLst/>
            <a:gdLst/>
            <a:ahLst/>
            <a:cxnLst/>
            <a:rect r="r" b="b" t="t" l="l"/>
            <a:pathLst>
              <a:path h="6148150" w="6173521">
                <a:moveTo>
                  <a:pt x="0" y="0"/>
                </a:moveTo>
                <a:lnTo>
                  <a:pt x="6173521" y="0"/>
                </a:lnTo>
                <a:lnTo>
                  <a:pt x="6173521" y="6148150"/>
                </a:lnTo>
                <a:lnTo>
                  <a:pt x="0" y="6148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55029" y="2286294"/>
            <a:ext cx="4943243" cy="6330254"/>
          </a:xfrm>
          <a:custGeom>
            <a:avLst/>
            <a:gdLst/>
            <a:ahLst/>
            <a:cxnLst/>
            <a:rect r="r" b="b" t="t" l="l"/>
            <a:pathLst>
              <a:path h="6330254" w="4943243">
                <a:moveTo>
                  <a:pt x="0" y="0"/>
                </a:moveTo>
                <a:lnTo>
                  <a:pt x="4943243" y="0"/>
                </a:lnTo>
                <a:lnTo>
                  <a:pt x="4943243" y="6330254"/>
                </a:lnTo>
                <a:lnTo>
                  <a:pt x="0" y="6330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76771" y="4420870"/>
            <a:ext cx="7898622" cy="363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INLINE TABLE - VALUED FUNCTION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Acts like a parameter view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only one SELECT statement (no procedural cod)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because it’s optimised like a view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 - STATEMENT TABLE -VALUED FUNCTION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Allows multiple statements inside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define the table structure in the RETURNS clause, and populate it using INSERT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17150" y="1489382"/>
            <a:ext cx="11408092" cy="67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4920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- VALUED FUNCTIONS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7579" y="2210094"/>
            <a:ext cx="7350271" cy="143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- defined function that return data in the form of a table.</a:t>
            </a:r>
          </a:p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can be used like a regular table in SELECT queries</a:t>
            </a:r>
          </a:p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Its often used when you want to escapsulate reusable queries that return multiple rows and columns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7579" y="3809659"/>
            <a:ext cx="8783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Types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7161" y="9530320"/>
            <a:ext cx="23496646" cy="3086100"/>
            <a:chOff x="0" y="0"/>
            <a:chExt cx="618841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8417" cy="812800"/>
            </a:xfrm>
            <a:custGeom>
              <a:avLst/>
              <a:gdLst/>
              <a:ahLst/>
              <a:cxnLst/>
              <a:rect r="r" b="b" t="t" l="l"/>
              <a:pathLst>
                <a:path h="812800" w="6188417">
                  <a:moveTo>
                    <a:pt x="16804" y="0"/>
                  </a:moveTo>
                  <a:lnTo>
                    <a:pt x="6171613" y="0"/>
                  </a:lnTo>
                  <a:cubicBezTo>
                    <a:pt x="6180894" y="0"/>
                    <a:pt x="6188417" y="7523"/>
                    <a:pt x="6188417" y="16804"/>
                  </a:cubicBezTo>
                  <a:lnTo>
                    <a:pt x="6188417" y="795996"/>
                  </a:lnTo>
                  <a:cubicBezTo>
                    <a:pt x="6188417" y="800453"/>
                    <a:pt x="6186647" y="804727"/>
                    <a:pt x="6183495" y="807878"/>
                  </a:cubicBezTo>
                  <a:cubicBezTo>
                    <a:pt x="6180344" y="811030"/>
                    <a:pt x="6176070" y="812800"/>
                    <a:pt x="6171613" y="812800"/>
                  </a:cubicBezTo>
                  <a:lnTo>
                    <a:pt x="16804" y="812800"/>
                  </a:lnTo>
                  <a:cubicBezTo>
                    <a:pt x="12347" y="812800"/>
                    <a:pt x="8073" y="811030"/>
                    <a:pt x="4922" y="807878"/>
                  </a:cubicBezTo>
                  <a:cubicBezTo>
                    <a:pt x="1770" y="804727"/>
                    <a:pt x="0" y="800453"/>
                    <a:pt x="0" y="795996"/>
                  </a:cubicBezTo>
                  <a:lnTo>
                    <a:pt x="0" y="16804"/>
                  </a:lnTo>
                  <a:cubicBezTo>
                    <a:pt x="0" y="12347"/>
                    <a:pt x="1770" y="8073"/>
                    <a:pt x="4922" y="4922"/>
                  </a:cubicBezTo>
                  <a:cubicBezTo>
                    <a:pt x="8073" y="1770"/>
                    <a:pt x="12347" y="0"/>
                    <a:pt x="16804" y="0"/>
                  </a:cubicBez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6188417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431606">
            <a:off x="15398027" y="-1380284"/>
            <a:ext cx="4544458" cy="4114800"/>
          </a:xfrm>
          <a:custGeom>
            <a:avLst/>
            <a:gdLst/>
            <a:ahLst/>
            <a:cxnLst/>
            <a:rect r="r" b="b" t="t" l="l"/>
            <a:pathLst>
              <a:path h="4114800" w="4544458">
                <a:moveTo>
                  <a:pt x="0" y="0"/>
                </a:moveTo>
                <a:lnTo>
                  <a:pt x="4544458" y="0"/>
                </a:lnTo>
                <a:lnTo>
                  <a:pt x="4544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60082" y="5194254"/>
            <a:ext cx="5909931" cy="2787006"/>
          </a:xfrm>
          <a:custGeom>
            <a:avLst/>
            <a:gdLst/>
            <a:ahLst/>
            <a:cxnLst/>
            <a:rect r="r" b="b" t="t" l="l"/>
            <a:pathLst>
              <a:path h="2787006" w="5909931">
                <a:moveTo>
                  <a:pt x="0" y="0"/>
                </a:moveTo>
                <a:lnTo>
                  <a:pt x="5909932" y="0"/>
                </a:lnTo>
                <a:lnTo>
                  <a:pt x="5909932" y="2787006"/>
                </a:lnTo>
                <a:lnTo>
                  <a:pt x="0" y="27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278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77349" y="2065802"/>
            <a:ext cx="6481951" cy="237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BUILT-IN SCALAR FUNCTIONS </a:t>
            </a:r>
          </a:p>
          <a:p>
            <a:pPr algn="l"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Already provided by SQL server/MySQL/PostgreSQL (eg, GETDATE(), LEN(), ROUND()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USER-DEFINED SCALAR FUNCTION </a:t>
            </a:r>
          </a:p>
          <a:p>
            <a:pPr algn="l" marL="474975" indent="-237487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Create them ourself using CREATE function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150" y="1489382"/>
            <a:ext cx="11408092" cy="67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4920">
                <a:solidFill>
                  <a:srgbClr val="01011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SCALAR FUNCTIONS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7579" y="2200569"/>
            <a:ext cx="8337813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User-defined or built in function that returns a single value (not a table)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takes zeros or more parameters, performs an operation, output one value of a specific data types — such as INT, DECIMAL, VARCHAR,DATE , etc,.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8157" y="1445065"/>
            <a:ext cx="8783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Types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600910" y="4753122"/>
            <a:ext cx="5909931" cy="3358154"/>
          </a:xfrm>
          <a:custGeom>
            <a:avLst/>
            <a:gdLst/>
            <a:ahLst/>
            <a:cxnLst/>
            <a:rect r="r" b="b" t="t" l="l"/>
            <a:pathLst>
              <a:path h="3358154" w="5909931">
                <a:moveTo>
                  <a:pt x="0" y="0"/>
                </a:moveTo>
                <a:lnTo>
                  <a:pt x="5909932" y="0"/>
                </a:lnTo>
                <a:lnTo>
                  <a:pt x="5909932" y="3358154"/>
                </a:lnTo>
                <a:lnTo>
                  <a:pt x="0" y="3358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595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372084"/>
            <a:ext cx="9556858" cy="2763535"/>
            <a:chOff x="0" y="0"/>
            <a:chExt cx="2082026" cy="6020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2026" cy="602055"/>
            </a:xfrm>
            <a:custGeom>
              <a:avLst/>
              <a:gdLst/>
              <a:ahLst/>
              <a:cxnLst/>
              <a:rect r="r" b="b" t="t" l="l"/>
              <a:pathLst>
                <a:path h="602055" w="2082026">
                  <a:moveTo>
                    <a:pt x="81009" y="0"/>
                  </a:moveTo>
                  <a:lnTo>
                    <a:pt x="2001017" y="0"/>
                  </a:lnTo>
                  <a:cubicBezTo>
                    <a:pt x="2022502" y="0"/>
                    <a:pt x="2043107" y="8535"/>
                    <a:pt x="2058299" y="23727"/>
                  </a:cubicBezTo>
                  <a:cubicBezTo>
                    <a:pt x="2073491" y="38919"/>
                    <a:pt x="2082026" y="59524"/>
                    <a:pt x="2082026" y="81009"/>
                  </a:cubicBezTo>
                  <a:lnTo>
                    <a:pt x="2082026" y="521046"/>
                  </a:lnTo>
                  <a:cubicBezTo>
                    <a:pt x="2082026" y="542531"/>
                    <a:pt x="2073491" y="563136"/>
                    <a:pt x="2058299" y="578328"/>
                  </a:cubicBezTo>
                  <a:cubicBezTo>
                    <a:pt x="2043107" y="593520"/>
                    <a:pt x="2022502" y="602055"/>
                    <a:pt x="2001017" y="602055"/>
                  </a:cubicBezTo>
                  <a:lnTo>
                    <a:pt x="81009" y="602055"/>
                  </a:lnTo>
                  <a:cubicBezTo>
                    <a:pt x="59524" y="602055"/>
                    <a:pt x="38919" y="593520"/>
                    <a:pt x="23727" y="578328"/>
                  </a:cubicBezTo>
                  <a:cubicBezTo>
                    <a:pt x="8535" y="563136"/>
                    <a:pt x="0" y="542531"/>
                    <a:pt x="0" y="521046"/>
                  </a:cubicBezTo>
                  <a:lnTo>
                    <a:pt x="0" y="81009"/>
                  </a:lnTo>
                  <a:cubicBezTo>
                    <a:pt x="0" y="59524"/>
                    <a:pt x="8535" y="38919"/>
                    <a:pt x="23727" y="23727"/>
                  </a:cubicBezTo>
                  <a:cubicBezTo>
                    <a:pt x="38919" y="8535"/>
                    <a:pt x="59524" y="0"/>
                    <a:pt x="81009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2026" cy="649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77191">
            <a:off x="14381684" y="637816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4204" y="0"/>
            <a:ext cx="5697726" cy="4114800"/>
          </a:xfrm>
          <a:custGeom>
            <a:avLst/>
            <a:gdLst/>
            <a:ahLst/>
            <a:cxnLst/>
            <a:rect r="r" b="b" t="t" l="l"/>
            <a:pathLst>
              <a:path h="4114800" w="5697726">
                <a:moveTo>
                  <a:pt x="0" y="0"/>
                </a:moveTo>
                <a:lnTo>
                  <a:pt x="5697726" y="0"/>
                </a:lnTo>
                <a:lnTo>
                  <a:pt x="56977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86911" y="-247666"/>
            <a:ext cx="4439814" cy="4114800"/>
          </a:xfrm>
          <a:custGeom>
            <a:avLst/>
            <a:gdLst/>
            <a:ahLst/>
            <a:cxnLst/>
            <a:rect r="r" b="b" t="t" l="l"/>
            <a:pathLst>
              <a:path h="4114800" w="4439814">
                <a:moveTo>
                  <a:pt x="0" y="0"/>
                </a:moveTo>
                <a:lnTo>
                  <a:pt x="4439814" y="0"/>
                </a:lnTo>
                <a:lnTo>
                  <a:pt x="44398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1328" y="-1028700"/>
            <a:ext cx="3571973" cy="4114800"/>
          </a:xfrm>
          <a:custGeom>
            <a:avLst/>
            <a:gdLst/>
            <a:ahLst/>
            <a:cxnLst/>
            <a:rect r="r" b="b" t="t" l="l"/>
            <a:pathLst>
              <a:path h="4114800" w="3571973">
                <a:moveTo>
                  <a:pt x="0" y="0"/>
                </a:moveTo>
                <a:lnTo>
                  <a:pt x="3571973" y="0"/>
                </a:lnTo>
                <a:lnTo>
                  <a:pt x="3571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2996" y="1676641"/>
            <a:ext cx="10295726" cy="101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8"/>
              </a:lnSpc>
            </a:pPr>
            <a:r>
              <a:rPr lang="en-US" sz="6648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NORMALIZATION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03549"/>
            <a:ext cx="16230600" cy="155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010" indent="-270005" lvl="1">
              <a:lnSpc>
                <a:spcPts val="4076"/>
              </a:lnSpc>
              <a:buFont typeface="Arial"/>
              <a:buChar char="•"/>
            </a:pPr>
            <a:r>
              <a:rPr lang="en-US" sz="2501">
                <a:solidFill>
                  <a:srgbClr val="0B13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process of organizing data in a database to reduce redudancy and improve data integrity</a:t>
            </a:r>
          </a:p>
          <a:p>
            <a:pPr algn="l" marL="540010" indent="-270005" lvl="1">
              <a:lnSpc>
                <a:spcPts val="4076"/>
              </a:lnSpc>
              <a:buFont typeface="Arial"/>
              <a:buChar char="•"/>
            </a:pPr>
            <a:r>
              <a:rPr lang="en-US" sz="2501">
                <a:solidFill>
                  <a:srgbClr val="0B13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Preventing issues when inserting, deleting and updating records, ensuring the data remains efficient, consistent and accurate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4659" y="4591034"/>
            <a:ext cx="497620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its important 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8151" y="5643986"/>
            <a:ext cx="8302090" cy="207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010" indent="-270005" lvl="1">
              <a:lnSpc>
                <a:spcPts val="4076"/>
              </a:lnSpc>
              <a:buFont typeface="Arial"/>
              <a:buChar char="•"/>
            </a:pPr>
            <a:r>
              <a:rPr lang="en-US" sz="2501">
                <a:solidFill>
                  <a:srgbClr val="0B13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data redundancy (duplication)</a:t>
            </a:r>
          </a:p>
          <a:p>
            <a:pPr algn="l">
              <a:lnSpc>
                <a:spcPts val="4076"/>
              </a:lnSpc>
            </a:pPr>
            <a:r>
              <a:rPr lang="en-US" sz="2501">
                <a:solidFill>
                  <a:srgbClr val="0B13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to avoid sorting the same information in multiple items</a:t>
            </a:r>
          </a:p>
          <a:p>
            <a:pPr algn="l" marL="540010" indent="-270005" lvl="1">
              <a:lnSpc>
                <a:spcPts val="4076"/>
              </a:lnSpc>
              <a:buFont typeface="Arial"/>
              <a:buChar char="•"/>
            </a:pPr>
            <a:r>
              <a:rPr lang="en-US" sz="2501">
                <a:solidFill>
                  <a:srgbClr val="0B13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anomalies</a:t>
            </a:r>
          </a:p>
          <a:p>
            <a:pPr algn="l">
              <a:lnSpc>
                <a:spcPts val="4076"/>
              </a:lnSpc>
            </a:pPr>
            <a:r>
              <a:rPr lang="en-US" sz="2501">
                <a:solidFill>
                  <a:srgbClr val="0B13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prevent error when adding, removing, or deleting data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20241" y="4591034"/>
            <a:ext cx="497620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Types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1286" y="5219684"/>
            <a:ext cx="5602643" cy="207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010" indent="-270005" lvl="1">
              <a:lnSpc>
                <a:spcPts val="4076"/>
              </a:lnSpc>
              <a:buFont typeface="Arial"/>
              <a:buChar char="•"/>
            </a:pPr>
            <a:r>
              <a:rPr lang="en-US" sz="2501">
                <a:solidFill>
                  <a:srgbClr val="0B13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Normal Form (1NF)</a:t>
            </a:r>
          </a:p>
          <a:p>
            <a:pPr algn="l" marL="540010" indent="-270005" lvl="1">
              <a:lnSpc>
                <a:spcPts val="4076"/>
              </a:lnSpc>
              <a:buFont typeface="Arial"/>
              <a:buChar char="•"/>
            </a:pPr>
            <a:r>
              <a:rPr lang="en-US" sz="2501">
                <a:solidFill>
                  <a:srgbClr val="0B13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Normal Form(2NF)</a:t>
            </a:r>
          </a:p>
          <a:p>
            <a:pPr algn="l" marL="540010" indent="-270005" lvl="1">
              <a:lnSpc>
                <a:spcPts val="4076"/>
              </a:lnSpc>
              <a:buFont typeface="Arial"/>
              <a:buChar char="•"/>
            </a:pPr>
            <a:r>
              <a:rPr lang="en-US" sz="2501">
                <a:solidFill>
                  <a:srgbClr val="0B13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 Normal Form (3NF)</a:t>
            </a:r>
          </a:p>
          <a:p>
            <a:pPr algn="l" marL="540010" indent="-270005" lvl="1">
              <a:lnSpc>
                <a:spcPts val="4076"/>
              </a:lnSpc>
              <a:buFont typeface="Arial"/>
              <a:buChar char="•"/>
            </a:pPr>
            <a:r>
              <a:rPr lang="en-US" sz="2501">
                <a:solidFill>
                  <a:srgbClr val="0B13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Boyce–Codd Normal Form (BCNF)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81605"/>
            <a:ext cx="4179971" cy="981000"/>
            <a:chOff x="0" y="0"/>
            <a:chExt cx="2289013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90131" cy="5372100"/>
            </a:xfrm>
            <a:custGeom>
              <a:avLst/>
              <a:gdLst/>
              <a:ahLst/>
              <a:cxnLst/>
              <a:rect r="r" b="b" t="t" l="l"/>
              <a:pathLst>
                <a:path h="5372100" w="22890131">
                  <a:moveTo>
                    <a:pt x="2133946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1339462" y="5372100"/>
                  </a:lnTo>
                  <a:lnTo>
                    <a:pt x="22890131" y="2686050"/>
                  </a:lnTo>
                  <a:lnTo>
                    <a:pt x="21339462" y="0"/>
                  </a:lnTo>
                  <a:close/>
                </a:path>
              </a:pathLst>
            </a:custGeom>
            <a:solidFill>
              <a:srgbClr val="0072A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90771" y="2392778"/>
            <a:ext cx="11485148" cy="981000"/>
            <a:chOff x="0" y="0"/>
            <a:chExt cx="62894357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894356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894356">
                  <a:moveTo>
                    <a:pt x="6134368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1343685" y="5372100"/>
                  </a:lnTo>
                  <a:lnTo>
                    <a:pt x="62894356" y="2686050"/>
                  </a:lnTo>
                  <a:lnTo>
                    <a:pt x="61343685" y="0"/>
                  </a:lnTo>
                  <a:close/>
                </a:path>
              </a:pathLst>
            </a:custGeom>
            <a:solidFill>
              <a:srgbClr val="5E9BC9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1461401" y="5008864"/>
            <a:ext cx="14752191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61401" y="6600100"/>
            <a:ext cx="14752191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61401" y="8196767"/>
            <a:ext cx="14752191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6578943">
            <a:off x="15581895" y="-306517"/>
            <a:ext cx="3354811" cy="4114800"/>
          </a:xfrm>
          <a:custGeom>
            <a:avLst/>
            <a:gdLst/>
            <a:ahLst/>
            <a:cxnLst/>
            <a:rect r="r" b="b" t="t" l="l"/>
            <a:pathLst>
              <a:path h="4114800" w="3354811">
                <a:moveTo>
                  <a:pt x="0" y="0"/>
                </a:moveTo>
                <a:lnTo>
                  <a:pt x="3354810" y="0"/>
                </a:lnTo>
                <a:lnTo>
                  <a:pt x="3354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578943">
            <a:off x="15581895" y="-689943"/>
            <a:ext cx="3354811" cy="4114800"/>
          </a:xfrm>
          <a:custGeom>
            <a:avLst/>
            <a:gdLst/>
            <a:ahLst/>
            <a:cxnLst/>
            <a:rect r="r" b="b" t="t" l="l"/>
            <a:pathLst>
              <a:path h="4114800" w="3354811">
                <a:moveTo>
                  <a:pt x="0" y="0"/>
                </a:moveTo>
                <a:lnTo>
                  <a:pt x="3354810" y="0"/>
                </a:lnTo>
                <a:lnTo>
                  <a:pt x="3354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578943">
            <a:off x="16681127" y="-1028700"/>
            <a:ext cx="3354811" cy="4114800"/>
          </a:xfrm>
          <a:custGeom>
            <a:avLst/>
            <a:gdLst/>
            <a:ahLst/>
            <a:cxnLst/>
            <a:rect r="r" b="b" t="t" l="l"/>
            <a:pathLst>
              <a:path h="4114800" w="3354811">
                <a:moveTo>
                  <a:pt x="0" y="0"/>
                </a:moveTo>
                <a:lnTo>
                  <a:pt x="3354811" y="0"/>
                </a:lnTo>
                <a:lnTo>
                  <a:pt x="33548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578943">
            <a:off x="16681127" y="-412918"/>
            <a:ext cx="3354811" cy="4114800"/>
          </a:xfrm>
          <a:custGeom>
            <a:avLst/>
            <a:gdLst/>
            <a:ahLst/>
            <a:cxnLst/>
            <a:rect r="r" b="b" t="t" l="l"/>
            <a:pathLst>
              <a:path h="4114800" w="3354811">
                <a:moveTo>
                  <a:pt x="0" y="0"/>
                </a:moveTo>
                <a:lnTo>
                  <a:pt x="3354811" y="0"/>
                </a:lnTo>
                <a:lnTo>
                  <a:pt x="33548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578943">
            <a:off x="15886695" y="-902725"/>
            <a:ext cx="3354811" cy="4114800"/>
          </a:xfrm>
          <a:custGeom>
            <a:avLst/>
            <a:gdLst/>
            <a:ahLst/>
            <a:cxnLst/>
            <a:rect r="r" b="b" t="t" l="l"/>
            <a:pathLst>
              <a:path h="4114800" w="3354811">
                <a:moveTo>
                  <a:pt x="0" y="0"/>
                </a:moveTo>
                <a:lnTo>
                  <a:pt x="3354810" y="0"/>
                </a:lnTo>
                <a:lnTo>
                  <a:pt x="3354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878803" y="-669709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26425" y="3784102"/>
            <a:ext cx="5708477" cy="4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b="true" sz="2529" spc="1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1NF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6425" y="5375338"/>
            <a:ext cx="5708477" cy="4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b="true" sz="2529" spc="1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2NF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6425" y="6972005"/>
            <a:ext cx="5708477" cy="4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b="true" sz="2529" spc="1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3NF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6425" y="8568672"/>
            <a:ext cx="5708477" cy="4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b="true" sz="2529" spc="1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BCNF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34188" y="3571320"/>
            <a:ext cx="11786427" cy="92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sz="2529" spc="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table cell should contain a single value and each column must have a unique name. No repeating group/arrays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90771" y="5073469"/>
            <a:ext cx="11829845" cy="92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sz="2529" spc="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non key attributes must depend on the primary key.In simple term each piece of data in the table should relate directly to the main identifier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34188" y="6747738"/>
            <a:ext cx="11786427" cy="92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sz="2529" spc="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non-key attributes must be independent of other non-key attributes . It means that no information in the table should rely on another piece of data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43814" y="8331949"/>
            <a:ext cx="12169778" cy="92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sz="2529" spc="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determine ( an attributes that can determine other attributes) must be a candidate key, This ensure that all the dependencies are based sobly or unique identifier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1038225"/>
            <a:ext cx="684874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NORMALIZATION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83960" y="2656739"/>
            <a:ext cx="561912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301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TYPES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90163" y="2667913"/>
            <a:ext cx="488065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9"/>
              </a:lnSpc>
              <a:spcBef>
                <a:spcPct val="0"/>
              </a:spcBef>
            </a:pPr>
            <a:r>
              <a:rPr lang="en-US" sz="301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RULES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9397" y="2126722"/>
            <a:ext cx="8259635" cy="8229600"/>
          </a:xfrm>
          <a:custGeom>
            <a:avLst/>
            <a:gdLst/>
            <a:ahLst/>
            <a:cxnLst/>
            <a:rect r="r" b="b" t="t" l="l"/>
            <a:pathLst>
              <a:path h="8229600" w="8259635">
                <a:moveTo>
                  <a:pt x="0" y="0"/>
                </a:moveTo>
                <a:lnTo>
                  <a:pt x="8259635" y="0"/>
                </a:lnTo>
                <a:lnTo>
                  <a:pt x="8259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718033"/>
            <a:ext cx="228600" cy="2286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8373867"/>
            <a:ext cx="228600" cy="2286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9029700"/>
            <a:ext cx="228600" cy="2286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984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671094">
            <a:off x="-1131295" y="811059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3" y="0"/>
                </a:lnTo>
                <a:lnTo>
                  <a:pt x="6299043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3000" y="3708363"/>
            <a:ext cx="8332616" cy="331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24"/>
              </a:lnSpc>
            </a:pPr>
            <a:r>
              <a:rPr lang="en-US" sz="14395" spc="-7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5671094">
            <a:off x="-1811571" y="464655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3" y="0"/>
                </a:lnTo>
                <a:lnTo>
                  <a:pt x="6299043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671094">
            <a:off x="-2607938" y="-286963"/>
            <a:ext cx="6299043" cy="4246902"/>
          </a:xfrm>
          <a:custGeom>
            <a:avLst/>
            <a:gdLst/>
            <a:ahLst/>
            <a:cxnLst/>
            <a:rect r="r" b="b" t="t" l="l"/>
            <a:pathLst>
              <a:path h="4246902" w="6299043">
                <a:moveTo>
                  <a:pt x="0" y="0"/>
                </a:moveTo>
                <a:lnTo>
                  <a:pt x="6299043" y="0"/>
                </a:lnTo>
                <a:lnTo>
                  <a:pt x="6299043" y="4246902"/>
                </a:lnTo>
                <a:lnTo>
                  <a:pt x="0" y="4246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34691" y="737083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66219" y="7670408"/>
            <a:ext cx="3517121" cy="30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3"/>
              </a:lnSpc>
            </a:pPr>
            <a:r>
              <a:rPr lang="en-US" sz="1700" spc="-5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Devadharshini Radhakrishnan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6219" y="8953881"/>
            <a:ext cx="4273384" cy="30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3"/>
              </a:lnSpc>
            </a:pPr>
            <a:r>
              <a:rPr lang="en-US" sz="1700" spc="-5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https://www.linkedin.com/in/devadharshini06-r/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6219" y="8312145"/>
            <a:ext cx="4468405" cy="30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3"/>
              </a:lnSpc>
            </a:pPr>
            <a:r>
              <a:rPr lang="en-US" sz="1700" spc="-5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devadharshini.radhakrishnan06@gmail.com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687091" y="752323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839491" y="767563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991891" y="782803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144291" y="798043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296691" y="813283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449091" y="828523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601491" y="843763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753891" y="859003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0001" y="5805091"/>
            <a:ext cx="7166806" cy="4625847"/>
          </a:xfrm>
          <a:custGeom>
            <a:avLst/>
            <a:gdLst/>
            <a:ahLst/>
            <a:cxnLst/>
            <a:rect r="r" b="b" t="t" l="l"/>
            <a:pathLst>
              <a:path h="4625847" w="7166806">
                <a:moveTo>
                  <a:pt x="0" y="0"/>
                </a:moveTo>
                <a:lnTo>
                  <a:pt x="7166806" y="0"/>
                </a:lnTo>
                <a:lnTo>
                  <a:pt x="7166806" y="4625848"/>
                </a:lnTo>
                <a:lnTo>
                  <a:pt x="0" y="462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8678" y="5976231"/>
            <a:ext cx="3501481" cy="350148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B5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56191" y="4992478"/>
            <a:ext cx="6173521" cy="6148150"/>
          </a:xfrm>
          <a:custGeom>
            <a:avLst/>
            <a:gdLst/>
            <a:ahLst/>
            <a:cxnLst/>
            <a:rect r="r" b="b" t="t" l="l"/>
            <a:pathLst>
              <a:path h="6148150" w="6173521">
                <a:moveTo>
                  <a:pt x="0" y="0"/>
                </a:moveTo>
                <a:lnTo>
                  <a:pt x="6173521" y="0"/>
                </a:lnTo>
                <a:lnTo>
                  <a:pt x="6173521" y="6148150"/>
                </a:lnTo>
                <a:lnTo>
                  <a:pt x="0" y="6148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2234" y="7160014"/>
            <a:ext cx="5554553" cy="183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9"/>
              </a:lnSpc>
            </a:pPr>
            <a:r>
              <a:rPr lang="en-US" sz="7953" spc="-38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&amp; 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9418" y="1651597"/>
            <a:ext cx="8968617" cy="22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 is a collection of raw facts and figures 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can be numbers, text, images, audio ets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like - ‘alex’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like - 23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4195" y="876657"/>
            <a:ext cx="5482918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146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8567" y="2963466"/>
            <a:ext cx="9420871" cy="266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organized collection of interrelated data stored in a strucutred way so it can be easily accessed, managed and updated 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stores data in tables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name:alex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age:23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8567" y="2318227"/>
            <a:ext cx="5482918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146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DATABASE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6035449" y="1028700"/>
            <a:ext cx="1223851" cy="847795"/>
          </a:xfrm>
          <a:custGeom>
            <a:avLst/>
            <a:gdLst/>
            <a:ahLst/>
            <a:cxnLst/>
            <a:rect r="r" b="b" t="t" l="l"/>
            <a:pathLst>
              <a:path h="847795" w="1223851">
                <a:moveTo>
                  <a:pt x="1223851" y="0"/>
                </a:moveTo>
                <a:lnTo>
                  <a:pt x="0" y="0"/>
                </a:lnTo>
                <a:lnTo>
                  <a:pt x="0" y="847795"/>
                </a:lnTo>
                <a:lnTo>
                  <a:pt x="1223851" y="847795"/>
                </a:lnTo>
                <a:lnTo>
                  <a:pt x="122385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1751" y="8004056"/>
            <a:ext cx="291723" cy="202084"/>
          </a:xfrm>
          <a:custGeom>
            <a:avLst/>
            <a:gdLst/>
            <a:ahLst/>
            <a:cxnLst/>
            <a:rect r="r" b="b" t="t" l="l"/>
            <a:pathLst>
              <a:path h="202084" w="291723">
                <a:moveTo>
                  <a:pt x="0" y="0"/>
                </a:moveTo>
                <a:lnTo>
                  <a:pt x="291723" y="0"/>
                </a:lnTo>
                <a:lnTo>
                  <a:pt x="291723" y="202085"/>
                </a:lnTo>
                <a:lnTo>
                  <a:pt x="0" y="202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8970" y="6132829"/>
            <a:ext cx="6226138" cy="3645121"/>
          </a:xfrm>
          <a:custGeom>
            <a:avLst/>
            <a:gdLst/>
            <a:ahLst/>
            <a:cxnLst/>
            <a:rect r="r" b="b" t="t" l="l"/>
            <a:pathLst>
              <a:path h="3645121" w="6226138">
                <a:moveTo>
                  <a:pt x="0" y="0"/>
                </a:moveTo>
                <a:lnTo>
                  <a:pt x="6226138" y="0"/>
                </a:lnTo>
                <a:lnTo>
                  <a:pt x="6226138" y="3645120"/>
                </a:lnTo>
                <a:lnTo>
                  <a:pt x="0" y="364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088211" y="104730"/>
            <a:ext cx="2507456" cy="4683879"/>
            <a:chOff x="0" y="0"/>
            <a:chExt cx="660400" cy="1233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1233614"/>
            </a:xfrm>
            <a:custGeom>
              <a:avLst/>
              <a:gdLst/>
              <a:ahLst/>
              <a:cxnLst/>
              <a:rect r="r" b="b" t="t" l="l"/>
              <a:pathLst>
                <a:path h="1233614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7849"/>
                  </a:cubicBezTo>
                  <a:lnTo>
                    <a:pt x="660400" y="1233614"/>
                  </a:lnTo>
                  <a:lnTo>
                    <a:pt x="0" y="1233614"/>
                  </a:lnTo>
                  <a:lnTo>
                    <a:pt x="0" y="33851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3CD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1275"/>
              <a:ext cx="660400" cy="1192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025406" y="-505460"/>
            <a:ext cx="3976159" cy="4114800"/>
          </a:xfrm>
          <a:custGeom>
            <a:avLst/>
            <a:gdLst/>
            <a:ahLst/>
            <a:cxnLst/>
            <a:rect r="r" b="b" t="t" l="l"/>
            <a:pathLst>
              <a:path h="4114800" w="3976159">
                <a:moveTo>
                  <a:pt x="0" y="0"/>
                </a:moveTo>
                <a:lnTo>
                  <a:pt x="3976159" y="0"/>
                </a:lnTo>
                <a:lnTo>
                  <a:pt x="39761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2673" y="2052714"/>
            <a:ext cx="3999499" cy="106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DBMS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62173" y="1447165"/>
            <a:ext cx="10208900" cy="369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which is used to manage, create and operate the database.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provides an interface (GUI or command-line)  to perform  various operations</a:t>
            </a:r>
          </a:p>
          <a:p>
            <a:pPr algn="just" marL="561337" indent="-280669" lvl="1">
              <a:lnSpc>
                <a:spcPts val="3639"/>
              </a:lnSpc>
              <a:buAutoNum type="arabicPeriod" startAt="1"/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creating database and tables</a:t>
            </a:r>
          </a:p>
          <a:p>
            <a:pPr algn="just" marL="561337" indent="-280669" lvl="1">
              <a:lnSpc>
                <a:spcPts val="3639"/>
              </a:lnSpc>
              <a:buAutoNum type="arabicPeriod" startAt="1"/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inserting, updating and deleting data</a:t>
            </a:r>
          </a:p>
          <a:p>
            <a:pPr algn="just" marL="561337" indent="-280669" lvl="1">
              <a:lnSpc>
                <a:spcPts val="3639"/>
              </a:lnSpc>
              <a:buAutoNum type="arabicPeriod" startAt="1"/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querying data using SQL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provide protection and security to the database in case of multiple users, it also maintain data consistency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94574" y="6187956"/>
            <a:ext cx="4273073" cy="353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Oracle Database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MangoDB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Postgre SQL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Maria DB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 SQL server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IBM DB2</a:t>
            </a:r>
          </a:p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Access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66623" y="5540533"/>
            <a:ext cx="5482918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146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commonly used DBMS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6035449" y="1028700"/>
            <a:ext cx="1223851" cy="847795"/>
          </a:xfrm>
          <a:custGeom>
            <a:avLst/>
            <a:gdLst/>
            <a:ahLst/>
            <a:cxnLst/>
            <a:rect r="r" b="b" t="t" l="l"/>
            <a:pathLst>
              <a:path h="847795" w="1223851">
                <a:moveTo>
                  <a:pt x="1223851" y="0"/>
                </a:moveTo>
                <a:lnTo>
                  <a:pt x="0" y="0"/>
                </a:lnTo>
                <a:lnTo>
                  <a:pt x="0" y="847795"/>
                </a:lnTo>
                <a:lnTo>
                  <a:pt x="1223851" y="847795"/>
                </a:lnTo>
                <a:lnTo>
                  <a:pt x="122385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33782" y="-340840"/>
            <a:ext cx="2507456" cy="5575019"/>
            <a:chOff x="0" y="0"/>
            <a:chExt cx="660400" cy="1468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468318"/>
            </a:xfrm>
            <a:custGeom>
              <a:avLst/>
              <a:gdLst/>
              <a:ahLst/>
              <a:cxnLst/>
              <a:rect r="r" b="b" t="t" l="l"/>
              <a:pathLst>
                <a:path h="14683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3063"/>
                  </a:cubicBezTo>
                  <a:lnTo>
                    <a:pt x="660400" y="1468318"/>
                  </a:lnTo>
                  <a:lnTo>
                    <a:pt x="0" y="1468318"/>
                  </a:lnTo>
                  <a:lnTo>
                    <a:pt x="0" y="3438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3CD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41275"/>
              <a:ext cx="660400" cy="1427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614100" y="-634755"/>
            <a:ext cx="3976159" cy="4114800"/>
          </a:xfrm>
          <a:custGeom>
            <a:avLst/>
            <a:gdLst/>
            <a:ahLst/>
            <a:cxnLst/>
            <a:rect r="r" b="b" t="t" l="l"/>
            <a:pathLst>
              <a:path h="4114800" w="3976159">
                <a:moveTo>
                  <a:pt x="0" y="0"/>
                </a:moveTo>
                <a:lnTo>
                  <a:pt x="3976160" y="0"/>
                </a:lnTo>
                <a:lnTo>
                  <a:pt x="39761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2673" y="2052714"/>
            <a:ext cx="3999499" cy="106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RDBMS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19419" y="3242945"/>
            <a:ext cx="8428152" cy="369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type of DBMS that stores data in a structured format, using rows and columns(tables)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establishes relationship between tables using constraints such ans primary keys and foreign keys to maintain data integrity and ensure consistency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1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is typically used to interact with RDBMS, enabling users to perform operations like querying, updating and managing the reational datbase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18970" y="6132829"/>
            <a:ext cx="6226138" cy="3645121"/>
          </a:xfrm>
          <a:custGeom>
            <a:avLst/>
            <a:gdLst/>
            <a:ahLst/>
            <a:cxnLst/>
            <a:rect r="r" b="b" t="t" l="l"/>
            <a:pathLst>
              <a:path h="3645121" w="6226138">
                <a:moveTo>
                  <a:pt x="0" y="0"/>
                </a:moveTo>
                <a:lnTo>
                  <a:pt x="6226138" y="0"/>
                </a:lnTo>
                <a:lnTo>
                  <a:pt x="6226138" y="3645120"/>
                </a:lnTo>
                <a:lnTo>
                  <a:pt x="0" y="364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035449" y="1028700"/>
            <a:ext cx="1223851" cy="847795"/>
          </a:xfrm>
          <a:custGeom>
            <a:avLst/>
            <a:gdLst/>
            <a:ahLst/>
            <a:cxnLst/>
            <a:rect r="r" b="b" t="t" l="l"/>
            <a:pathLst>
              <a:path h="847795" w="1223851">
                <a:moveTo>
                  <a:pt x="1223851" y="0"/>
                </a:moveTo>
                <a:lnTo>
                  <a:pt x="0" y="0"/>
                </a:lnTo>
                <a:lnTo>
                  <a:pt x="0" y="847795"/>
                </a:lnTo>
                <a:lnTo>
                  <a:pt x="1223851" y="847795"/>
                </a:lnTo>
                <a:lnTo>
                  <a:pt x="122385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8799" y="5249327"/>
            <a:ext cx="6838179" cy="5085119"/>
          </a:xfrm>
          <a:custGeom>
            <a:avLst/>
            <a:gdLst/>
            <a:ahLst/>
            <a:cxnLst/>
            <a:rect r="r" b="b" t="t" l="l"/>
            <a:pathLst>
              <a:path h="5085119" w="6838179">
                <a:moveTo>
                  <a:pt x="0" y="0"/>
                </a:moveTo>
                <a:lnTo>
                  <a:pt x="6838179" y="0"/>
                </a:lnTo>
                <a:lnTo>
                  <a:pt x="6838179" y="5085119"/>
                </a:lnTo>
                <a:lnTo>
                  <a:pt x="0" y="508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4071866"/>
            <a:ext cx="108259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447591" y="5449521"/>
            <a:ext cx="5215361" cy="5533540"/>
          </a:xfrm>
          <a:custGeom>
            <a:avLst/>
            <a:gdLst/>
            <a:ahLst/>
            <a:cxnLst/>
            <a:rect r="r" b="b" t="t" l="l"/>
            <a:pathLst>
              <a:path h="5533540" w="5215361">
                <a:moveTo>
                  <a:pt x="0" y="0"/>
                </a:moveTo>
                <a:lnTo>
                  <a:pt x="5215361" y="0"/>
                </a:lnTo>
                <a:lnTo>
                  <a:pt x="5215361" y="5533539"/>
                </a:lnTo>
                <a:lnTo>
                  <a:pt x="0" y="5533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60054" y="7791887"/>
            <a:ext cx="4590435" cy="4114800"/>
          </a:xfrm>
          <a:custGeom>
            <a:avLst/>
            <a:gdLst/>
            <a:ahLst/>
            <a:cxnLst/>
            <a:rect r="r" b="b" t="t" l="l"/>
            <a:pathLst>
              <a:path h="4114800" w="4590435">
                <a:moveTo>
                  <a:pt x="0" y="0"/>
                </a:moveTo>
                <a:lnTo>
                  <a:pt x="4590436" y="0"/>
                </a:lnTo>
                <a:lnTo>
                  <a:pt x="4590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86856" y="4580855"/>
            <a:ext cx="6987221" cy="345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7"/>
              </a:lnSpc>
            </a:pPr>
            <a:r>
              <a:rPr lang="en-US" sz="2783" spc="-1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- store user accounts, comments, posts </a:t>
            </a:r>
          </a:p>
          <a:p>
            <a:pPr algn="l">
              <a:lnSpc>
                <a:spcPts val="3897"/>
              </a:lnSpc>
            </a:pPr>
            <a:r>
              <a:rPr lang="en-US" sz="2783" spc="-1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Banking - manage accounts, transactions</a:t>
            </a:r>
          </a:p>
          <a:p>
            <a:pPr algn="l">
              <a:lnSpc>
                <a:spcPts val="3897"/>
              </a:lnSpc>
            </a:pPr>
            <a:r>
              <a:rPr lang="en-US" sz="2783" spc="-1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E-commerce - product detials, orders, payments</a:t>
            </a:r>
          </a:p>
          <a:p>
            <a:pPr algn="l">
              <a:lnSpc>
                <a:spcPts val="3897"/>
              </a:lnSpc>
            </a:pPr>
            <a:r>
              <a:rPr lang="en-US" sz="2783" spc="-1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- Patient records, appointments</a:t>
            </a:r>
          </a:p>
          <a:p>
            <a:pPr algn="l">
              <a:lnSpc>
                <a:spcPts val="3897"/>
              </a:lnSpc>
            </a:pPr>
            <a:r>
              <a:rPr lang="en-US" sz="2783" spc="-1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- student results, attendence</a:t>
            </a:r>
          </a:p>
          <a:p>
            <a:pPr algn="l">
              <a:lnSpc>
                <a:spcPts val="3897"/>
              </a:lnSpc>
            </a:pPr>
            <a:r>
              <a:rPr lang="en-US" sz="2783" spc="-13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intellligence - Data reporting, dashboards</a:t>
            </a:r>
          </a:p>
          <a:p>
            <a:pPr algn="l">
              <a:lnSpc>
                <a:spcPts val="389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55900"/>
            <a:ext cx="9036121" cy="168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7349" spc="-36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 Applications use SQL?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035449" y="1028700"/>
            <a:ext cx="1223851" cy="847795"/>
          </a:xfrm>
          <a:custGeom>
            <a:avLst/>
            <a:gdLst/>
            <a:ahLst/>
            <a:cxnLst/>
            <a:rect r="r" b="b" t="t" l="l"/>
            <a:pathLst>
              <a:path h="847795" w="1223851">
                <a:moveTo>
                  <a:pt x="1223851" y="0"/>
                </a:moveTo>
                <a:lnTo>
                  <a:pt x="0" y="0"/>
                </a:lnTo>
                <a:lnTo>
                  <a:pt x="0" y="847795"/>
                </a:lnTo>
                <a:lnTo>
                  <a:pt x="1223851" y="847795"/>
                </a:lnTo>
                <a:lnTo>
                  <a:pt x="122385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34347" y="4696469"/>
            <a:ext cx="5424953" cy="5132927"/>
          </a:xfrm>
          <a:custGeom>
            <a:avLst/>
            <a:gdLst/>
            <a:ahLst/>
            <a:cxnLst/>
            <a:rect r="r" b="b" t="t" l="l"/>
            <a:pathLst>
              <a:path h="5132927" w="5424953">
                <a:moveTo>
                  <a:pt x="0" y="0"/>
                </a:moveTo>
                <a:lnTo>
                  <a:pt x="5424953" y="0"/>
                </a:lnTo>
                <a:lnTo>
                  <a:pt x="5424953" y="5132928"/>
                </a:lnTo>
                <a:lnTo>
                  <a:pt x="0" y="5132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2" t="0" r="-93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918278" y="125917"/>
            <a:ext cx="4366635" cy="4114800"/>
          </a:xfrm>
          <a:custGeom>
            <a:avLst/>
            <a:gdLst/>
            <a:ahLst/>
            <a:cxnLst/>
            <a:rect r="r" b="b" t="t" l="l"/>
            <a:pathLst>
              <a:path h="4114800" w="4366635">
                <a:moveTo>
                  <a:pt x="0" y="0"/>
                </a:moveTo>
                <a:lnTo>
                  <a:pt x="4366634" y="0"/>
                </a:lnTo>
                <a:lnTo>
                  <a:pt x="43666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20404" y="2818253"/>
            <a:ext cx="6760055" cy="4650494"/>
            <a:chOff x="0" y="0"/>
            <a:chExt cx="1780426" cy="12248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80426" cy="1224821"/>
            </a:xfrm>
            <a:custGeom>
              <a:avLst/>
              <a:gdLst/>
              <a:ahLst/>
              <a:cxnLst/>
              <a:rect r="r" b="b" t="t" l="l"/>
              <a:pathLst>
                <a:path h="1224821" w="1780426">
                  <a:moveTo>
                    <a:pt x="58407" y="0"/>
                  </a:moveTo>
                  <a:lnTo>
                    <a:pt x="1722019" y="0"/>
                  </a:lnTo>
                  <a:cubicBezTo>
                    <a:pt x="1754276" y="0"/>
                    <a:pt x="1780426" y="26150"/>
                    <a:pt x="1780426" y="58407"/>
                  </a:cubicBezTo>
                  <a:lnTo>
                    <a:pt x="1780426" y="1166414"/>
                  </a:lnTo>
                  <a:cubicBezTo>
                    <a:pt x="1780426" y="1198671"/>
                    <a:pt x="1754276" y="1224821"/>
                    <a:pt x="1722019" y="1224821"/>
                  </a:cubicBezTo>
                  <a:lnTo>
                    <a:pt x="58407" y="1224821"/>
                  </a:lnTo>
                  <a:cubicBezTo>
                    <a:pt x="42917" y="1224821"/>
                    <a:pt x="28061" y="1218668"/>
                    <a:pt x="17107" y="1207714"/>
                  </a:cubicBezTo>
                  <a:cubicBezTo>
                    <a:pt x="6154" y="1196761"/>
                    <a:pt x="0" y="1181905"/>
                    <a:pt x="0" y="1166414"/>
                  </a:cubicBezTo>
                  <a:lnTo>
                    <a:pt x="0" y="58407"/>
                  </a:lnTo>
                  <a:cubicBezTo>
                    <a:pt x="0" y="26150"/>
                    <a:pt x="26150" y="0"/>
                    <a:pt x="58407" y="0"/>
                  </a:cubicBezTo>
                  <a:close/>
                </a:path>
              </a:pathLst>
            </a:custGeom>
            <a:solidFill>
              <a:srgbClr val="ADC0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780426" cy="1320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494995" y="3108916"/>
            <a:ext cx="5728692" cy="415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258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 - Whole numbers( no decimals)</a:t>
            </a:r>
          </a:p>
          <a:p>
            <a:pPr algn="l">
              <a:lnSpc>
                <a:spcPts val="3613"/>
              </a:lnSpc>
            </a:pPr>
            <a:r>
              <a:rPr lang="en-US" sz="258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CHAR(n) - Fixed - length text </a:t>
            </a:r>
          </a:p>
          <a:p>
            <a:pPr algn="l">
              <a:lnSpc>
                <a:spcPts val="3613"/>
              </a:lnSpc>
            </a:pPr>
            <a:r>
              <a:rPr lang="en-US" sz="258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VARCHAR(n) - Variable - length text</a:t>
            </a:r>
          </a:p>
          <a:p>
            <a:pPr algn="l">
              <a:lnSpc>
                <a:spcPts val="3613"/>
              </a:lnSpc>
            </a:pPr>
            <a:r>
              <a:rPr lang="en-US" sz="258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FLOAT - Numbers with decimal poins </a:t>
            </a:r>
          </a:p>
          <a:p>
            <a:pPr algn="l">
              <a:lnSpc>
                <a:spcPts val="3613"/>
              </a:lnSpc>
            </a:pPr>
            <a:r>
              <a:rPr lang="en-US" sz="258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- Large text blocks</a:t>
            </a:r>
          </a:p>
          <a:p>
            <a:pPr algn="l">
              <a:lnSpc>
                <a:spcPts val="3613"/>
              </a:lnSpc>
            </a:pPr>
            <a:r>
              <a:rPr lang="en-US" sz="258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- stores only YY-MM-DD</a:t>
            </a:r>
          </a:p>
          <a:p>
            <a:pPr algn="l">
              <a:lnSpc>
                <a:spcPts val="3613"/>
              </a:lnSpc>
            </a:pPr>
            <a:r>
              <a:rPr lang="en-US" sz="258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- stores only H-M-S</a:t>
            </a:r>
          </a:p>
          <a:p>
            <a:pPr algn="l">
              <a:lnSpc>
                <a:spcPts val="3613"/>
              </a:lnSpc>
            </a:pPr>
            <a:r>
              <a:rPr lang="en-US" sz="258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DATETIME - stores both date and time </a:t>
            </a:r>
          </a:p>
          <a:p>
            <a:pPr algn="l">
              <a:lnSpc>
                <a:spcPts val="3613"/>
              </a:lnSpc>
              <a:spcBef>
                <a:spcPct val="0"/>
              </a:spcBef>
            </a:pPr>
            <a:r>
              <a:rPr lang="en-US" sz="258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BOOLEAN - True/False values </a:t>
            </a:r>
          </a:p>
        </p:txBody>
      </p:sp>
      <p:sp>
        <p:nvSpPr>
          <p:cNvPr name="AutoShape 8" id="8"/>
          <p:cNvSpPr/>
          <p:nvPr/>
        </p:nvSpPr>
        <p:spPr>
          <a:xfrm>
            <a:off x="0" y="20764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0" y="6883686"/>
            <a:ext cx="4668728" cy="3845334"/>
          </a:xfrm>
          <a:custGeom>
            <a:avLst/>
            <a:gdLst/>
            <a:ahLst/>
            <a:cxnLst/>
            <a:rect r="r" b="b" t="t" l="l"/>
            <a:pathLst>
              <a:path h="3845334" w="4668728">
                <a:moveTo>
                  <a:pt x="0" y="0"/>
                </a:moveTo>
                <a:lnTo>
                  <a:pt x="4668728" y="0"/>
                </a:lnTo>
                <a:lnTo>
                  <a:pt x="4668728" y="3845334"/>
                </a:lnTo>
                <a:lnTo>
                  <a:pt x="0" y="3845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276648" y="962551"/>
            <a:ext cx="11817312" cy="102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8"/>
              </a:lnSpc>
              <a:spcBef>
                <a:spcPct val="0"/>
              </a:spcBef>
            </a:pPr>
            <a:r>
              <a:rPr lang="en-US" sz="602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TYPES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6035449" y="1028700"/>
            <a:ext cx="1223851" cy="847795"/>
          </a:xfrm>
          <a:custGeom>
            <a:avLst/>
            <a:gdLst/>
            <a:ahLst/>
            <a:cxnLst/>
            <a:rect r="r" b="b" t="t" l="l"/>
            <a:pathLst>
              <a:path h="847795" w="1223851">
                <a:moveTo>
                  <a:pt x="1223851" y="0"/>
                </a:moveTo>
                <a:lnTo>
                  <a:pt x="0" y="0"/>
                </a:lnTo>
                <a:lnTo>
                  <a:pt x="0" y="847795"/>
                </a:lnTo>
                <a:lnTo>
                  <a:pt x="1223851" y="847795"/>
                </a:lnTo>
                <a:lnTo>
                  <a:pt x="122385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825" y="2735779"/>
            <a:ext cx="8117669" cy="539987"/>
            <a:chOff x="0" y="0"/>
            <a:chExt cx="2137987" cy="1422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987" cy="142219"/>
            </a:xfrm>
            <a:custGeom>
              <a:avLst/>
              <a:gdLst/>
              <a:ahLst/>
              <a:cxnLst/>
              <a:rect r="r" b="b" t="t" l="l"/>
              <a:pathLst>
                <a:path h="142219" w="2137987">
                  <a:moveTo>
                    <a:pt x="0" y="0"/>
                  </a:moveTo>
                  <a:lnTo>
                    <a:pt x="2137987" y="0"/>
                  </a:lnTo>
                  <a:lnTo>
                    <a:pt x="2137987" y="142219"/>
                  </a:lnTo>
                  <a:lnTo>
                    <a:pt x="0" y="142219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137987" cy="23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LIKE - Allow to match similar values, instead of exact values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8825" y="3379396"/>
            <a:ext cx="8117669" cy="539987"/>
            <a:chOff x="0" y="0"/>
            <a:chExt cx="2137987" cy="1422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987" cy="142219"/>
            </a:xfrm>
            <a:custGeom>
              <a:avLst/>
              <a:gdLst/>
              <a:ahLst/>
              <a:cxnLst/>
              <a:rect r="r" b="b" t="t" l="l"/>
              <a:pathLst>
                <a:path h="142219" w="2137987">
                  <a:moveTo>
                    <a:pt x="0" y="0"/>
                  </a:moveTo>
                  <a:lnTo>
                    <a:pt x="2137987" y="0"/>
                  </a:lnTo>
                  <a:lnTo>
                    <a:pt x="2137987" y="142219"/>
                  </a:lnTo>
                  <a:lnTo>
                    <a:pt x="0" y="142219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7987" cy="23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- Allows to specify a list of values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8825" y="4031482"/>
            <a:ext cx="8117669" cy="539987"/>
            <a:chOff x="0" y="0"/>
            <a:chExt cx="2137987" cy="1422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7987" cy="142219"/>
            </a:xfrm>
            <a:custGeom>
              <a:avLst/>
              <a:gdLst/>
              <a:ahLst/>
              <a:cxnLst/>
              <a:rect r="r" b="b" t="t" l="l"/>
              <a:pathLst>
                <a:path h="142219" w="2137987">
                  <a:moveTo>
                    <a:pt x="0" y="0"/>
                  </a:moveTo>
                  <a:lnTo>
                    <a:pt x="2137987" y="0"/>
                  </a:lnTo>
                  <a:lnTo>
                    <a:pt x="2137987" y="142219"/>
                  </a:lnTo>
                  <a:lnTo>
                    <a:pt x="0" y="142219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2137987" cy="23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BETWEEN - Select onlt rows within a range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58825" y="4683567"/>
            <a:ext cx="8117669" cy="539987"/>
            <a:chOff x="0" y="0"/>
            <a:chExt cx="2137987" cy="1422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37987" cy="142219"/>
            </a:xfrm>
            <a:custGeom>
              <a:avLst/>
              <a:gdLst/>
              <a:ahLst/>
              <a:cxnLst/>
              <a:rect r="r" b="b" t="t" l="l"/>
              <a:pathLst>
                <a:path h="142219" w="2137987">
                  <a:moveTo>
                    <a:pt x="0" y="0"/>
                  </a:moveTo>
                  <a:lnTo>
                    <a:pt x="2137987" y="0"/>
                  </a:lnTo>
                  <a:lnTo>
                    <a:pt x="2137987" y="142219"/>
                  </a:lnTo>
                  <a:lnTo>
                    <a:pt x="0" y="142219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2137987" cy="23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NULL - Select rows that contain no data in a given column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58825" y="5335653"/>
            <a:ext cx="8117669" cy="539987"/>
            <a:chOff x="0" y="0"/>
            <a:chExt cx="2137987" cy="1422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37987" cy="142219"/>
            </a:xfrm>
            <a:custGeom>
              <a:avLst/>
              <a:gdLst/>
              <a:ahLst/>
              <a:cxnLst/>
              <a:rect r="r" b="b" t="t" l="l"/>
              <a:pathLst>
                <a:path h="142219" w="2137987">
                  <a:moveTo>
                    <a:pt x="0" y="0"/>
                  </a:moveTo>
                  <a:lnTo>
                    <a:pt x="2137987" y="0"/>
                  </a:lnTo>
                  <a:lnTo>
                    <a:pt x="2137987" y="142219"/>
                  </a:lnTo>
                  <a:lnTo>
                    <a:pt x="0" y="142219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2137987" cy="23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AND - Select only rows that satisfy two conditions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8825" y="5984583"/>
            <a:ext cx="8117669" cy="539987"/>
            <a:chOff x="0" y="0"/>
            <a:chExt cx="2137987" cy="1422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37987" cy="142219"/>
            </a:xfrm>
            <a:custGeom>
              <a:avLst/>
              <a:gdLst/>
              <a:ahLst/>
              <a:cxnLst/>
              <a:rect r="r" b="b" t="t" l="l"/>
              <a:pathLst>
                <a:path h="142219" w="2137987">
                  <a:moveTo>
                    <a:pt x="0" y="0"/>
                  </a:moveTo>
                  <a:lnTo>
                    <a:pt x="2137987" y="0"/>
                  </a:lnTo>
                  <a:lnTo>
                    <a:pt x="2137987" y="142219"/>
                  </a:lnTo>
                  <a:lnTo>
                    <a:pt x="0" y="142219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2137987" cy="23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 - Select rows that satisfy either of two conditions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97148" y="6630638"/>
            <a:ext cx="8117669" cy="539987"/>
            <a:chOff x="0" y="0"/>
            <a:chExt cx="2137987" cy="1422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7987" cy="142219"/>
            </a:xfrm>
            <a:custGeom>
              <a:avLst/>
              <a:gdLst/>
              <a:ahLst/>
              <a:cxnLst/>
              <a:rect r="r" b="b" t="t" l="l"/>
              <a:pathLst>
                <a:path h="142219" w="2137987">
                  <a:moveTo>
                    <a:pt x="0" y="0"/>
                  </a:moveTo>
                  <a:lnTo>
                    <a:pt x="2137987" y="0"/>
                  </a:lnTo>
                  <a:lnTo>
                    <a:pt x="2137987" y="142219"/>
                  </a:lnTo>
                  <a:lnTo>
                    <a:pt x="0" y="142219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2137987" cy="23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NOT - Select rows that do not match a certain conditions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4586499" y="-10287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586499" y="-1673688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954506" y="-30861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369318" y="-1139222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558825" y="7280338"/>
            <a:ext cx="8117669" cy="539987"/>
            <a:chOff x="0" y="0"/>
            <a:chExt cx="2137987" cy="1422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37987" cy="142219"/>
            </a:xfrm>
            <a:custGeom>
              <a:avLst/>
              <a:gdLst/>
              <a:ahLst/>
              <a:cxnLst/>
              <a:rect r="r" b="b" t="t" l="l"/>
              <a:pathLst>
                <a:path h="142219" w="2137987">
                  <a:moveTo>
                    <a:pt x="0" y="0"/>
                  </a:moveTo>
                  <a:lnTo>
                    <a:pt x="2137987" y="0"/>
                  </a:lnTo>
                  <a:lnTo>
                    <a:pt x="2137987" y="142219"/>
                  </a:lnTo>
                  <a:lnTo>
                    <a:pt x="0" y="142219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2137987" cy="23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ALL - TRUE if all of the subquery values meet the condition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58825" y="7920064"/>
            <a:ext cx="8117669" cy="539987"/>
            <a:chOff x="0" y="0"/>
            <a:chExt cx="2137987" cy="1422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37987" cy="142219"/>
            </a:xfrm>
            <a:custGeom>
              <a:avLst/>
              <a:gdLst/>
              <a:ahLst/>
              <a:cxnLst/>
              <a:rect r="r" b="b" t="t" l="l"/>
              <a:pathLst>
                <a:path h="142219" w="2137987">
                  <a:moveTo>
                    <a:pt x="0" y="0"/>
                  </a:moveTo>
                  <a:lnTo>
                    <a:pt x="2137987" y="0"/>
                  </a:lnTo>
                  <a:lnTo>
                    <a:pt x="2137987" y="142219"/>
                  </a:lnTo>
                  <a:lnTo>
                    <a:pt x="0" y="142219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2137987" cy="23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ANY - TRUE if any of the subquery values meet the condition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58825" y="8569764"/>
            <a:ext cx="8117669" cy="539987"/>
            <a:chOff x="0" y="0"/>
            <a:chExt cx="2137987" cy="1422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37987" cy="142219"/>
            </a:xfrm>
            <a:custGeom>
              <a:avLst/>
              <a:gdLst/>
              <a:ahLst/>
              <a:cxnLst/>
              <a:rect r="r" b="b" t="t" l="l"/>
              <a:pathLst>
                <a:path h="142219" w="2137987">
                  <a:moveTo>
                    <a:pt x="0" y="0"/>
                  </a:moveTo>
                  <a:lnTo>
                    <a:pt x="2137987" y="0"/>
                  </a:lnTo>
                  <a:lnTo>
                    <a:pt x="2137987" y="142219"/>
                  </a:lnTo>
                  <a:lnTo>
                    <a:pt x="0" y="142219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2137987" cy="23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EXISTS - TRUE if the subquery returns one or more records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58825" y="9209490"/>
            <a:ext cx="8117669" cy="539987"/>
            <a:chOff x="0" y="0"/>
            <a:chExt cx="2137987" cy="1422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137987" cy="142219"/>
            </a:xfrm>
            <a:custGeom>
              <a:avLst/>
              <a:gdLst/>
              <a:ahLst/>
              <a:cxnLst/>
              <a:rect r="r" b="b" t="t" l="l"/>
              <a:pathLst>
                <a:path h="142219" w="2137987">
                  <a:moveTo>
                    <a:pt x="0" y="0"/>
                  </a:moveTo>
                  <a:lnTo>
                    <a:pt x="2137987" y="0"/>
                  </a:lnTo>
                  <a:lnTo>
                    <a:pt x="2137987" y="142219"/>
                  </a:lnTo>
                  <a:lnTo>
                    <a:pt x="0" y="142219"/>
                  </a:lnTo>
                  <a:close/>
                </a:path>
              </a:pathLst>
            </a:custGeom>
            <a:solidFill>
              <a:srgbClr val="0072A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0"/>
              <a:ext cx="2137987" cy="23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SOME - TRUE if any of the subquery values meet the condition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0045498" y="3275766"/>
            <a:ext cx="7213802" cy="5915318"/>
          </a:xfrm>
          <a:custGeom>
            <a:avLst/>
            <a:gdLst/>
            <a:ahLst/>
            <a:cxnLst/>
            <a:rect r="r" b="b" t="t" l="l"/>
            <a:pathLst>
              <a:path h="5915318" w="7213802">
                <a:moveTo>
                  <a:pt x="0" y="0"/>
                </a:moveTo>
                <a:lnTo>
                  <a:pt x="7213802" y="0"/>
                </a:lnTo>
                <a:lnTo>
                  <a:pt x="7213802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734497" y="1302758"/>
            <a:ext cx="9804649" cy="81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1"/>
              </a:lnSpc>
            </a:pPr>
            <a:r>
              <a:rPr lang="en-US" sz="6272" spc="-188">
                <a:solidFill>
                  <a:srgbClr val="0A014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SQL Logical Operators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168372" y="2111015"/>
            <a:ext cx="830948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0A014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Allows you to use multiple comparison operators in one query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DAGvGoHZkIc</dc:identifier>
  <dcterms:modified xsi:type="dcterms:W3CDTF">2011-08-01T06:04:30Z</dcterms:modified>
  <cp:revision>1</cp:revision>
  <dc:title>SQL SPEAK THE LANGUAGE OF DATA</dc:title>
</cp:coreProperties>
</file>